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4" r:id="rId2"/>
    <p:sldId id="266" r:id="rId3"/>
    <p:sldId id="296" r:id="rId4"/>
    <p:sldId id="305" r:id="rId5"/>
    <p:sldId id="267" r:id="rId6"/>
    <p:sldId id="306" r:id="rId7"/>
    <p:sldId id="275" r:id="rId8"/>
    <p:sldId id="274" r:id="rId9"/>
    <p:sldId id="272" r:id="rId10"/>
    <p:sldId id="342" r:id="rId11"/>
    <p:sldId id="276" r:id="rId12"/>
    <p:sldId id="331" r:id="rId13"/>
    <p:sldId id="316" r:id="rId14"/>
    <p:sldId id="314" r:id="rId15"/>
    <p:sldId id="302" r:id="rId16"/>
    <p:sldId id="279" r:id="rId17"/>
    <p:sldId id="324" r:id="rId18"/>
    <p:sldId id="317" r:id="rId19"/>
    <p:sldId id="329" r:id="rId20"/>
    <p:sldId id="318" r:id="rId21"/>
    <p:sldId id="319" r:id="rId22"/>
    <p:sldId id="320" r:id="rId23"/>
    <p:sldId id="321" r:id="rId24"/>
    <p:sldId id="322" r:id="rId25"/>
    <p:sldId id="328" r:id="rId26"/>
    <p:sldId id="323" r:id="rId27"/>
    <p:sldId id="326" r:id="rId28"/>
    <p:sldId id="327" r:id="rId29"/>
    <p:sldId id="344" r:id="rId30"/>
    <p:sldId id="330" r:id="rId31"/>
    <p:sldId id="341" r:id="rId32"/>
    <p:sldId id="345" r:id="rId33"/>
    <p:sldId id="332" r:id="rId34"/>
    <p:sldId id="338" r:id="rId35"/>
    <p:sldId id="325" r:id="rId36"/>
    <p:sldId id="333" r:id="rId37"/>
    <p:sldId id="334" r:id="rId38"/>
    <p:sldId id="335" r:id="rId39"/>
    <p:sldId id="336" r:id="rId40"/>
    <p:sldId id="337" r:id="rId41"/>
    <p:sldId id="339" r:id="rId42"/>
    <p:sldId id="340" r:id="rId43"/>
    <p:sldId id="343" r:id="rId44"/>
    <p:sldId id="292" r:id="rId4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F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0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A383A2-EBE0-47F3-B3D4-1C6D33E96B87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F969C0-4176-43B9-9D5E-FB63BD9EE7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43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T PRINCIPA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53975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noProof="0" smtClean="0"/>
              <a:t>Haga clic para modificar el estilo de subtítulo del patrón</a:t>
            </a:r>
            <a:endParaRPr lang="es-CO" noProof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CF28-3D1D-40D1-81F1-7CEE59EE849F}" type="datetimeFigureOut">
              <a:rPr lang="es-CO"/>
              <a:pPr>
                <a:defRPr/>
              </a:pPr>
              <a:t>15/05/2015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31EF-B1EF-444C-94B3-13309B37285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C552-D133-41D0-9D3E-7302F3B606E7}" type="datetimeFigureOut">
              <a:rPr lang="es-CO"/>
              <a:pPr>
                <a:defRPr/>
              </a:pPr>
              <a:t>15/05/2015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FAF8-E151-4FB0-B62E-40F09D8B8A4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3249-DC19-46C4-83BB-C1A5F362C5DF}" type="datetimeFigureOut">
              <a:rPr lang="es-CO"/>
              <a:pPr>
                <a:defRPr/>
              </a:pPr>
              <a:t>15/05/2015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2631-658C-48A3-B262-5CBCE1931AF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Imagen" descr="medalla acreditación.jp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6000750"/>
            <a:ext cx="1512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CO" noProof="0" dirty="0" smtClean="0"/>
              <a:t>Haga clic para modificar el estilo de título del patrón</a:t>
            </a:r>
            <a:endParaRPr lang="es-CO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7081838" y="6492875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168864-0BC9-448E-A884-261301E6F3C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1C7F-CF4E-49CF-8478-618795F2BE6E}" type="datetimeFigureOut">
              <a:rPr lang="es-CO"/>
              <a:pPr>
                <a:defRPr/>
              </a:pPr>
              <a:t>15/05/2015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5BAA-6305-45AD-B2C8-3AD0729C3F2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0F85-8BF3-4AF7-ABC9-AB97F6CD756F}" type="datetimeFigureOut">
              <a:rPr lang="es-CO"/>
              <a:pPr>
                <a:defRPr/>
              </a:pPr>
              <a:t>15/05/2015</a:t>
            </a:fld>
            <a:endParaRPr lang="es-CO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059EA-8FF1-42BC-8FBB-BA49451203F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2244-FE5F-4D49-A5DF-F38F58768DFA}" type="datetimeFigureOut">
              <a:rPr lang="es-CO"/>
              <a:pPr>
                <a:defRPr/>
              </a:pPr>
              <a:t>15/05/2015</a:t>
            </a:fld>
            <a:endParaRPr lang="es-CO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AA25-DED8-4A8B-9045-4B62E375A23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20EE-C302-4838-99EA-BB17B378456D}" type="datetimeFigureOut">
              <a:rPr lang="es-CO"/>
              <a:pPr>
                <a:defRPr/>
              </a:pPr>
              <a:t>15/05/2015</a:t>
            </a:fld>
            <a:endParaRPr lang="es-CO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B726-2ACF-4359-A1AC-86FEF574231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 Imagen" descr="medalla acreditación.jp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6000750"/>
            <a:ext cx="1512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741A-5902-4A75-A0B2-E7DCD7208B78}" type="datetimeFigureOut">
              <a:rPr lang="es-CO"/>
              <a:pPr>
                <a:defRPr/>
              </a:pPr>
              <a:t>15/05/2015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9FE9-B89B-4163-8A3D-6DCE2DD2D3A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4A89-3A83-467D-A401-1BADA186851F}" type="datetimeFigureOut">
              <a:rPr lang="es-CO"/>
              <a:pPr>
                <a:defRPr/>
              </a:pPr>
              <a:t>15/05/2015</a:t>
            </a:fld>
            <a:endParaRPr lang="es-CO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4039-2ADC-4E6F-9E33-22C1DC1AC3C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67BB-F115-4F7F-9A2C-34197D032464}" type="datetimeFigureOut">
              <a:rPr lang="es-CO"/>
              <a:pPr>
                <a:defRPr/>
              </a:pPr>
              <a:t>15/05/2015</a:t>
            </a:fld>
            <a:endParaRPr lang="es-CO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7EAD-354C-49CF-8A90-4507E5507FD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A01A5B-2AAA-44D6-A31B-8506609F936E}" type="datetimeFigureOut">
              <a:rPr lang="es-ES"/>
              <a:pPr>
                <a:defRPr/>
              </a:pPr>
              <a:t>15/05/2015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449569-27B7-4250-A5DC-1720E32B84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0" y="6072212"/>
            <a:ext cx="3786188" cy="785812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Doctorado en Ingeniería Telemática</a:t>
            </a:r>
            <a:br>
              <a:rPr lang="es-ES" alt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alt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II de Investigación</a:t>
            </a:r>
          </a:p>
        </p:txBody>
      </p:sp>
      <p:sp>
        <p:nvSpPr>
          <p:cNvPr id="13315" name="2 Subtítulo"/>
          <p:cNvSpPr>
            <a:spLocks noGrp="1"/>
          </p:cNvSpPr>
          <p:nvPr>
            <p:ph type="subTitle" idx="1"/>
          </p:nvPr>
        </p:nvSpPr>
        <p:spPr>
          <a:xfrm>
            <a:off x="1500166" y="142852"/>
            <a:ext cx="7215238" cy="2000250"/>
          </a:xfrm>
        </p:spPr>
        <p:txBody>
          <a:bodyPr/>
          <a:lstStyle/>
          <a:p>
            <a:pPr eaLnBrk="1" hangingPunct="1"/>
            <a:r>
              <a:rPr lang="es-ES" sz="3600" b="1" dirty="0" smtClean="0"/>
              <a:t>Identificación automática del estilo de aprendizaje del estudiante para el desarrollo de cursos en línea abiertos y masivos (MOOC) flexibles</a:t>
            </a:r>
            <a:endParaRPr lang="es-ES" altLang="es-ES" sz="3600" b="1" dirty="0" smtClean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85750" y="3000372"/>
            <a:ext cx="85725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s-ES_tradnl" altLang="es-ES" sz="2800" dirty="0" err="1" smtClean="0">
                <a:solidFill>
                  <a:schemeClr val="bg1"/>
                </a:solidFill>
                <a:latin typeface="+mn-lt"/>
              </a:rPr>
              <a:t>Mag</a:t>
            </a:r>
            <a:r>
              <a:rPr lang="es-ES_tradnl" altLang="es-ES" sz="2800" dirty="0">
                <a:solidFill>
                  <a:schemeClr val="bg1"/>
                </a:solidFill>
                <a:latin typeface="+mn-lt"/>
              </a:rPr>
              <a:t>. Mario </a:t>
            </a:r>
            <a:r>
              <a:rPr lang="es-ES_tradnl" altLang="es-ES" sz="2800" dirty="0" err="1">
                <a:solidFill>
                  <a:schemeClr val="bg1"/>
                </a:solidFill>
                <a:latin typeface="+mn-lt"/>
              </a:rPr>
              <a:t>Solarte</a:t>
            </a:r>
            <a:endParaRPr lang="es-ES_tradnl" altLang="es-ES" sz="2800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s-ES_tradnl" altLang="es-ES" sz="2800" dirty="0">
                <a:solidFill>
                  <a:schemeClr val="bg1"/>
                </a:solidFill>
                <a:latin typeface="+mn-lt"/>
              </a:rPr>
              <a:t>Popayán, </a:t>
            </a:r>
            <a:r>
              <a:rPr lang="es-ES_tradnl" altLang="es-ES" sz="2800" dirty="0" smtClean="0">
                <a:solidFill>
                  <a:schemeClr val="bg1"/>
                </a:solidFill>
                <a:latin typeface="+mn-lt"/>
              </a:rPr>
              <a:t>15 de mayo de 2015</a:t>
            </a:r>
            <a:endParaRPr lang="es-ES" altLang="es-E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4 Imagen" descr="logoColcienci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30" y="4643446"/>
            <a:ext cx="3537576" cy="10001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Chang, R., </a:t>
            </a:r>
            <a:r>
              <a:rPr lang="es-ES" dirty="0" err="1" smtClean="0"/>
              <a:t>Hung</a:t>
            </a:r>
            <a:r>
              <a:rPr lang="es-ES" dirty="0" smtClean="0"/>
              <a:t>, R. &amp; </a:t>
            </a:r>
            <a:r>
              <a:rPr lang="es-ES" dirty="0" err="1" smtClean="0"/>
              <a:t>Lin</a:t>
            </a:r>
            <a:r>
              <a:rPr lang="es-ES" dirty="0" smtClean="0"/>
              <a:t>, Ch. (2015)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Survey</a:t>
            </a:r>
            <a:r>
              <a:rPr lang="es-ES" dirty="0" smtClean="0"/>
              <a:t> of </a:t>
            </a:r>
            <a:r>
              <a:rPr lang="es-ES" dirty="0" err="1" smtClean="0"/>
              <a:t>learning</a:t>
            </a:r>
            <a:r>
              <a:rPr lang="es-ES" dirty="0" smtClean="0"/>
              <a:t> experiencias and </a:t>
            </a:r>
            <a:r>
              <a:rPr lang="es-ES" dirty="0" err="1" smtClean="0"/>
              <a:t>influence</a:t>
            </a:r>
            <a:r>
              <a:rPr lang="es-ES" dirty="0" smtClean="0"/>
              <a:t> of </a:t>
            </a:r>
            <a:r>
              <a:rPr lang="es-ES" dirty="0" err="1" smtClean="0"/>
              <a:t>learning</a:t>
            </a:r>
            <a:r>
              <a:rPr lang="es-ES" dirty="0" smtClean="0"/>
              <a:t> </a:t>
            </a:r>
            <a:r>
              <a:rPr lang="es-ES" dirty="0" err="1" smtClean="0"/>
              <a:t>style</a:t>
            </a:r>
            <a:r>
              <a:rPr lang="es-ES" dirty="0" smtClean="0"/>
              <a:t> </a:t>
            </a:r>
            <a:r>
              <a:rPr lang="es-ES" dirty="0" err="1" smtClean="0"/>
              <a:t>preferences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intentions</a:t>
            </a:r>
            <a:r>
              <a:rPr lang="es-ES" dirty="0" smtClean="0"/>
              <a:t> </a:t>
            </a:r>
            <a:r>
              <a:rPr lang="es-ES" dirty="0" err="1" smtClean="0"/>
              <a:t>regarding</a:t>
            </a:r>
            <a:r>
              <a:rPr lang="es-ES" dirty="0" smtClean="0"/>
              <a:t> </a:t>
            </a:r>
            <a:r>
              <a:rPr lang="es-ES" dirty="0" err="1" smtClean="0"/>
              <a:t>MOOCs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 Existe un 90% de probabilidad que el estilo de aprendizaje del alumno influya en sus intenciones respecto a un MOOC.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883733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MOOC: Metodología se diseño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dirty="0" smtClean="0"/>
              <a:t>Diseño de MOOC</a:t>
            </a:r>
          </a:p>
          <a:p>
            <a:pPr lvl="1"/>
            <a:r>
              <a:rPr lang="es-ES" altLang="es-ES" dirty="0" smtClean="0"/>
              <a:t>Ward et al (2011)</a:t>
            </a:r>
          </a:p>
          <a:p>
            <a:pPr lvl="1"/>
            <a:r>
              <a:rPr lang="es-ES" altLang="es-ES" dirty="0" err="1" smtClean="0"/>
              <a:t>McKness</a:t>
            </a:r>
            <a:r>
              <a:rPr lang="es-ES" altLang="es-ES" dirty="0" smtClean="0"/>
              <a:t> et al (2013)</a:t>
            </a:r>
          </a:p>
          <a:p>
            <a:pPr lvl="1"/>
            <a:r>
              <a:rPr lang="es-ES" altLang="es-ES" dirty="0" err="1" smtClean="0"/>
              <a:t>Guardià</a:t>
            </a:r>
            <a:r>
              <a:rPr lang="es-ES" altLang="es-ES" dirty="0" smtClean="0"/>
              <a:t> et al (2013)</a:t>
            </a:r>
          </a:p>
          <a:p>
            <a:pPr lvl="1"/>
            <a:r>
              <a:rPr lang="es-ES" altLang="es-ES" dirty="0" smtClean="0"/>
              <a:t>CIT (2013)</a:t>
            </a:r>
            <a:r>
              <a:rPr lang="es-ES" altLang="es-ES" i="1" dirty="0" smtClean="0"/>
              <a:t> empleado en </a:t>
            </a:r>
            <a:r>
              <a:rPr lang="es-ES" altLang="es-ES" i="1" dirty="0" err="1" smtClean="0"/>
              <a:t>Coursera</a:t>
            </a:r>
            <a:endParaRPr lang="es-ES" altLang="es-ES" i="1" dirty="0" smtClean="0"/>
          </a:p>
          <a:p>
            <a:pPr lvl="1"/>
            <a:r>
              <a:rPr lang="es-ES" altLang="es-ES" dirty="0" smtClean="0"/>
              <a:t>Zapata (2014)</a:t>
            </a:r>
          </a:p>
          <a:p>
            <a:pPr lvl="1"/>
            <a:r>
              <a:rPr lang="es-ES" altLang="es-ES" dirty="0" smtClean="0"/>
              <a:t>Méndez (2014)</a:t>
            </a:r>
          </a:p>
          <a:p>
            <a:pPr lvl="1"/>
            <a:endParaRPr lang="es-ES" altLang="es-E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Anillo"/>
          <p:cNvSpPr/>
          <p:nvPr/>
        </p:nvSpPr>
        <p:spPr>
          <a:xfrm>
            <a:off x="2601376" y="857232"/>
            <a:ext cx="4429156" cy="4143404"/>
          </a:xfrm>
          <a:prstGeom prst="donut">
            <a:avLst>
              <a:gd name="adj" fmla="val 8333"/>
            </a:avLst>
          </a:prstGeom>
          <a:solidFill>
            <a:schemeClr val="accent1">
              <a:alpha val="8000"/>
            </a:schemeClr>
          </a:solidFill>
          <a:ln>
            <a:solidFill>
              <a:schemeClr val="accent1">
                <a:shade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15492" y="1714488"/>
            <a:ext cx="3143272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69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Diseñar el plan de dinamización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601508" y="785794"/>
            <a:ext cx="2286000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69000"/>
              </a:schemeClr>
            </a:solidFill>
          </a:ln>
        </p:spPr>
        <p:txBody>
          <a:bodyPr>
            <a:spAutoFit/>
          </a:bodyPr>
          <a:lstStyle/>
          <a:p>
            <a:pPr lvl="0" algn="ctr"/>
            <a:r>
              <a:rPr lang="es-ES" sz="2000" b="1" dirty="0" smtClean="0">
                <a:solidFill>
                  <a:schemeClr val="bg1"/>
                </a:solidFill>
              </a:rPr>
              <a:t>Definir objetivos de aprendizaje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35066" y="1698957"/>
            <a:ext cx="2981350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69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 smtClean="0">
                <a:solidFill>
                  <a:schemeClr val="bg1"/>
                </a:solidFill>
              </a:rPr>
              <a:t>Planear las actividades para conseguir esos objetivos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958830" y="3056279"/>
            <a:ext cx="2928926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69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 smtClean="0">
                <a:solidFill>
                  <a:schemeClr val="bg1"/>
                </a:solidFill>
              </a:rPr>
              <a:t>Organizar las actividades en unidades temáticas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530202" y="4357694"/>
            <a:ext cx="2286000" cy="10156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69000"/>
              </a:schemeClr>
            </a:solidFill>
          </a:ln>
        </p:spPr>
        <p:txBody>
          <a:bodyPr>
            <a:spAutoFit/>
          </a:bodyPr>
          <a:lstStyle/>
          <a:p>
            <a:pPr lvl="0" algn="ctr"/>
            <a:r>
              <a:rPr lang="es-ES" sz="2000" b="1" dirty="0" smtClean="0">
                <a:solidFill>
                  <a:schemeClr val="bg1"/>
                </a:solidFill>
              </a:rPr>
              <a:t>Creación </a:t>
            </a:r>
            <a:r>
              <a:rPr lang="es-ES" sz="2000" b="1" i="1" dirty="0" smtClean="0">
                <a:solidFill>
                  <a:schemeClr val="bg1"/>
                </a:solidFill>
              </a:rPr>
              <a:t>o selección </a:t>
            </a:r>
            <a:r>
              <a:rPr lang="es-ES" sz="2000" b="1" dirty="0" smtClean="0">
                <a:solidFill>
                  <a:schemeClr val="bg1"/>
                </a:solidFill>
              </a:rPr>
              <a:t>de contenidos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101178" y="2857496"/>
            <a:ext cx="3357586" cy="13234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69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 smtClean="0">
                <a:solidFill>
                  <a:schemeClr val="bg1"/>
                </a:solidFill>
              </a:rPr>
              <a:t>Definir el soporte tecnológico</a:t>
            </a:r>
          </a:p>
          <a:p>
            <a:pPr lvl="0" algn="ctr"/>
            <a:r>
              <a:rPr lang="es-ES" sz="2000" b="1" dirty="0" smtClean="0">
                <a:solidFill>
                  <a:schemeClr val="bg1"/>
                </a:solidFill>
              </a:rPr>
              <a:t>(plataforma y aplicaciones)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95536" y="4707141"/>
            <a:ext cx="30219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ES" sz="2800" dirty="0" smtClean="0"/>
              <a:t>García &amp; Cabello </a:t>
            </a:r>
          </a:p>
          <a:p>
            <a:pPr algn="ctr">
              <a:buNone/>
            </a:pPr>
            <a:r>
              <a:rPr lang="es-ES" sz="2800" dirty="0" smtClean="0"/>
              <a:t>(2015)</a:t>
            </a:r>
            <a:endParaRPr lang="es-ES" sz="2800" dirty="0"/>
          </a:p>
        </p:txBody>
      </p:sp>
      <p:sp>
        <p:nvSpPr>
          <p:cNvPr id="17" name="16 Flecha doblada"/>
          <p:cNvSpPr/>
          <p:nvPr/>
        </p:nvSpPr>
        <p:spPr>
          <a:xfrm rot="4082646">
            <a:off x="6178469" y="105452"/>
            <a:ext cx="813816" cy="868680"/>
          </a:xfrm>
          <a:prstGeom prst="bentArrow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Desarrollo de un MOOC típico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S" dirty="0" smtClean="0"/>
              <a:t>Inscripción</a:t>
            </a:r>
          </a:p>
          <a:p>
            <a:r>
              <a:rPr lang="es-ES" dirty="0" smtClean="0"/>
              <a:t>Ver videos y material complementario</a:t>
            </a:r>
          </a:p>
          <a:p>
            <a:endParaRPr lang="es-ES" dirty="0" smtClean="0"/>
          </a:p>
          <a:p>
            <a:r>
              <a:rPr lang="es-ES" dirty="0" smtClean="0"/>
              <a:t>Desarrollo de actividades</a:t>
            </a:r>
          </a:p>
          <a:p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Realimentación</a:t>
            </a:r>
          </a:p>
          <a:p>
            <a:r>
              <a:rPr lang="es-ES" dirty="0" smtClean="0"/>
              <a:t>Certificación</a:t>
            </a:r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868144" y="2852936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Foros</a:t>
            </a:r>
          </a:p>
          <a:p>
            <a:r>
              <a:rPr lang="es-ES" sz="2400" dirty="0" smtClean="0"/>
              <a:t>Elaboración de documentos</a:t>
            </a:r>
          </a:p>
          <a:p>
            <a:r>
              <a:rPr lang="es-ES" sz="2400" dirty="0" smtClean="0"/>
              <a:t>Preguntas y respuestas</a:t>
            </a:r>
          </a:p>
          <a:p>
            <a:r>
              <a:rPr lang="es-ES" sz="2400" dirty="0" smtClean="0"/>
              <a:t>Prueba de selección</a:t>
            </a:r>
          </a:p>
          <a:p>
            <a:r>
              <a:rPr lang="es-ES" sz="2400" dirty="0" smtClean="0"/>
              <a:t>Revisión por pares</a:t>
            </a:r>
          </a:p>
          <a:p>
            <a:endParaRPr lang="es-ES" dirty="0" smtClean="0"/>
          </a:p>
          <a:p>
            <a:pPr marL="0" indent="0">
              <a:buFont typeface="Arial" charset="0"/>
              <a:buNone/>
            </a:pPr>
            <a:endParaRPr lang="es-ES" dirty="0"/>
          </a:p>
        </p:txBody>
      </p:sp>
      <p:sp>
        <p:nvSpPr>
          <p:cNvPr id="7" name="6 Abrir llave"/>
          <p:cNvSpPr/>
          <p:nvPr/>
        </p:nvSpPr>
        <p:spPr>
          <a:xfrm>
            <a:off x="5148064" y="2852936"/>
            <a:ext cx="720080" cy="3312368"/>
          </a:xfrm>
          <a:prstGeom prst="leftBrace">
            <a:avLst>
              <a:gd name="adj1" fmla="val 8333"/>
              <a:gd name="adj2" fmla="val 24252"/>
            </a:avLst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Brecha encontrada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técnicas de diseño </a:t>
            </a:r>
            <a:r>
              <a:rPr lang="es-ES" dirty="0" err="1" smtClean="0"/>
              <a:t>instruccional</a:t>
            </a:r>
            <a:r>
              <a:rPr lang="es-ES" dirty="0" smtClean="0"/>
              <a:t> empleadas en la actualidad para la creación de MOOC generalmente no contemplan elementos para su flexibilización, es decir, se diseña una </a:t>
            </a:r>
            <a:r>
              <a:rPr lang="es-ES" i="1" dirty="0" smtClean="0"/>
              <a:t>ruta de aprendizaje </a:t>
            </a:r>
            <a:r>
              <a:rPr lang="es-ES" dirty="0" smtClean="0"/>
              <a:t>o ruta </a:t>
            </a:r>
            <a:r>
              <a:rPr lang="es-ES" dirty="0" err="1" smtClean="0"/>
              <a:t>instruccional</a:t>
            </a:r>
            <a:r>
              <a:rPr lang="es-ES" dirty="0" smtClean="0"/>
              <a:t> – (Scott et al, 1994) única independiente de los posibles perfiles de los usuarios.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Panorama de la revisión bibliográfica</a:t>
            </a:r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214282" y="1857364"/>
            <a:ext cx="2950961" cy="3643338"/>
            <a:chOff x="214282" y="1857364"/>
            <a:chExt cx="2950961" cy="3643338"/>
          </a:xfrm>
        </p:grpSpPr>
        <p:sp>
          <p:nvSpPr>
            <p:cNvPr id="11" name="10 Elipse"/>
            <p:cNvSpPr/>
            <p:nvPr/>
          </p:nvSpPr>
          <p:spPr>
            <a:xfrm>
              <a:off x="214282" y="1857364"/>
              <a:ext cx="2928958" cy="36433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1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57158" y="2071678"/>
              <a:ext cx="27024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smtClean="0"/>
                <a:t>Estilos de Aprendizaje </a:t>
              </a:r>
            </a:p>
            <a:p>
              <a:pPr algn="ctr"/>
              <a:r>
                <a:rPr lang="es-ES" b="1" dirty="0" smtClean="0"/>
                <a:t>en educación en línea</a:t>
              </a:r>
              <a:endParaRPr lang="es-ES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28596" y="3000372"/>
              <a:ext cx="2736647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/>
                <a:t>Alshammari</a:t>
              </a:r>
              <a:r>
                <a:rPr lang="es-ES" b="1" dirty="0" smtClean="0"/>
                <a:t> et </a:t>
              </a:r>
              <a:r>
                <a:rPr lang="es-ES" b="1" dirty="0" err="1" smtClean="0"/>
                <a:t>all</a:t>
              </a:r>
              <a:r>
                <a:rPr lang="es-ES" b="1" dirty="0" smtClean="0"/>
                <a:t>, 2012</a:t>
              </a:r>
            </a:p>
            <a:p>
              <a:endParaRPr lang="es-ES" dirty="0"/>
            </a:p>
            <a:p>
              <a:r>
                <a:rPr lang="es-ES" dirty="0" smtClean="0"/>
                <a:t>El-</a:t>
              </a:r>
              <a:r>
                <a:rPr lang="es-ES" dirty="0" err="1" smtClean="0"/>
                <a:t>Hmoudova</a:t>
              </a:r>
              <a:r>
                <a:rPr lang="es-ES" dirty="0" smtClean="0"/>
                <a:t>, 2014</a:t>
              </a:r>
            </a:p>
            <a:p>
              <a:endParaRPr lang="es-ES" dirty="0"/>
            </a:p>
            <a:p>
              <a:r>
                <a:rPr lang="es-ES" dirty="0" err="1" smtClean="0"/>
                <a:t>Huxley</a:t>
              </a:r>
              <a:r>
                <a:rPr lang="es-ES" dirty="0" smtClean="0"/>
                <a:t> &amp; </a:t>
              </a:r>
              <a:r>
                <a:rPr lang="es-ES" dirty="0" err="1" smtClean="0"/>
                <a:t>Peacey</a:t>
              </a:r>
              <a:r>
                <a:rPr lang="es-ES" dirty="0" smtClean="0"/>
                <a:t>, 2014</a:t>
              </a:r>
            </a:p>
            <a:p>
              <a:endParaRPr lang="es-ES" dirty="0"/>
            </a:p>
            <a:p>
              <a:r>
                <a:rPr lang="es-ES" dirty="0" smtClean="0"/>
                <a:t>SAGE, 2014</a:t>
              </a:r>
            </a:p>
            <a:p>
              <a:endParaRPr lang="es-ES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000760" y="1285860"/>
            <a:ext cx="3053781" cy="5529812"/>
            <a:chOff x="6000760" y="1285860"/>
            <a:chExt cx="3053781" cy="5529812"/>
          </a:xfrm>
        </p:grpSpPr>
        <p:sp>
          <p:nvSpPr>
            <p:cNvPr id="12" name="11 Elipse"/>
            <p:cNvSpPr/>
            <p:nvPr/>
          </p:nvSpPr>
          <p:spPr>
            <a:xfrm>
              <a:off x="6000760" y="1285860"/>
              <a:ext cx="2928958" cy="49292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41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266392" y="1643050"/>
              <a:ext cx="2544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smtClean="0"/>
                <a:t>Sistemas adaptativos</a:t>
              </a:r>
            </a:p>
            <a:p>
              <a:pPr algn="ctr"/>
              <a:r>
                <a:rPr lang="es-ES" b="1" dirty="0" smtClean="0"/>
                <a:t>en MOOC</a:t>
              </a:r>
              <a:endParaRPr lang="es-ES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279358" y="2568355"/>
              <a:ext cx="2775183" cy="4247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/>
                <a:t>Bansal</a:t>
              </a:r>
              <a:r>
                <a:rPr lang="es-ES" b="1" dirty="0" smtClean="0"/>
                <a:t>, 2013</a:t>
              </a:r>
            </a:p>
            <a:p>
              <a:endParaRPr lang="es-ES" dirty="0" smtClean="0"/>
            </a:p>
            <a:p>
              <a:r>
                <a:rPr lang="es-ES" dirty="0" err="1" smtClean="0"/>
                <a:t>Birari</a:t>
              </a:r>
              <a:r>
                <a:rPr lang="es-ES" dirty="0" smtClean="0"/>
                <a:t>, 2014</a:t>
              </a:r>
            </a:p>
            <a:p>
              <a:endParaRPr lang="es-ES" dirty="0"/>
            </a:p>
            <a:p>
              <a:r>
                <a:rPr lang="es-ES" dirty="0" err="1" smtClean="0"/>
                <a:t>Sephus</a:t>
              </a:r>
              <a:r>
                <a:rPr lang="es-ES" dirty="0" smtClean="0"/>
                <a:t> et </a:t>
              </a:r>
              <a:r>
                <a:rPr lang="es-ES" dirty="0" err="1" smtClean="0"/>
                <a:t>all</a:t>
              </a:r>
              <a:r>
                <a:rPr lang="es-ES" dirty="0" smtClean="0"/>
                <a:t>, 2013</a:t>
              </a:r>
            </a:p>
            <a:p>
              <a:endParaRPr lang="es-ES" dirty="0"/>
            </a:p>
            <a:p>
              <a:r>
                <a:rPr lang="es-ES" dirty="0" err="1" smtClean="0"/>
                <a:t>Szafir</a:t>
              </a:r>
              <a:r>
                <a:rPr lang="es-ES" dirty="0" smtClean="0"/>
                <a:t> &amp; </a:t>
              </a:r>
              <a:r>
                <a:rPr lang="es-ES" dirty="0" err="1" smtClean="0"/>
                <a:t>Mutlu</a:t>
              </a:r>
              <a:r>
                <a:rPr lang="es-ES" dirty="0" smtClean="0"/>
                <a:t> 2013</a:t>
              </a:r>
            </a:p>
            <a:p>
              <a:endParaRPr lang="es-ES" dirty="0"/>
            </a:p>
            <a:p>
              <a:r>
                <a:rPr lang="es-ES" dirty="0" err="1" smtClean="0"/>
                <a:t>Srikant</a:t>
              </a:r>
              <a:r>
                <a:rPr lang="es-ES" dirty="0" smtClean="0"/>
                <a:t> &amp; </a:t>
              </a:r>
              <a:r>
                <a:rPr lang="es-ES" dirty="0" err="1" smtClean="0"/>
                <a:t>Aggarwal</a:t>
              </a:r>
              <a:r>
                <a:rPr lang="es-ES" dirty="0" smtClean="0"/>
                <a:t>, 2014</a:t>
              </a:r>
            </a:p>
            <a:p>
              <a:endParaRPr lang="es-ES" dirty="0"/>
            </a:p>
            <a:p>
              <a:r>
                <a:rPr lang="es-ES" dirty="0" smtClean="0"/>
                <a:t>Lee et al, 2014</a:t>
              </a:r>
            </a:p>
            <a:p>
              <a:endParaRPr lang="es-ES" dirty="0"/>
            </a:p>
            <a:p>
              <a:r>
                <a:rPr lang="es-ES" dirty="0" smtClean="0"/>
                <a:t>EMNLP, 2014</a:t>
              </a:r>
            </a:p>
            <a:p>
              <a:endParaRPr lang="es-ES" dirty="0" smtClean="0"/>
            </a:p>
            <a:p>
              <a:endParaRPr lang="es-ES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81056" y="2186509"/>
            <a:ext cx="7665098" cy="3019688"/>
            <a:chOff x="581056" y="2186509"/>
            <a:chExt cx="7665098" cy="3019688"/>
          </a:xfrm>
        </p:grpSpPr>
        <p:sp>
          <p:nvSpPr>
            <p:cNvPr id="19" name="18 Elipse"/>
            <p:cNvSpPr/>
            <p:nvPr/>
          </p:nvSpPr>
          <p:spPr>
            <a:xfrm rot="13957901">
              <a:off x="4479325" y="248415"/>
              <a:ext cx="1828736" cy="570492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29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Elipse"/>
            <p:cNvSpPr/>
            <p:nvPr/>
          </p:nvSpPr>
          <p:spPr>
            <a:xfrm rot="7442414">
              <a:off x="2519150" y="321212"/>
              <a:ext cx="1828736" cy="570492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29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282444" y="3174872"/>
              <a:ext cx="263245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err="1" smtClean="0"/>
                <a:t>Sonwalkar</a:t>
              </a:r>
              <a:r>
                <a:rPr lang="es-ES" b="1" dirty="0" smtClean="0"/>
                <a:t>, 2013</a:t>
              </a:r>
            </a:p>
            <a:p>
              <a:pPr algn="ctr"/>
              <a:endParaRPr lang="es-ES" b="1" dirty="0" smtClean="0"/>
            </a:p>
            <a:p>
              <a:pPr algn="ctr"/>
              <a:r>
                <a:rPr lang="es-ES" b="1" dirty="0" err="1" smtClean="0"/>
                <a:t>Grünewald</a:t>
              </a:r>
              <a:r>
                <a:rPr lang="es-ES" b="1" dirty="0" smtClean="0"/>
                <a:t> et al, 2013 </a:t>
              </a:r>
            </a:p>
            <a:p>
              <a:pPr algn="ctr"/>
              <a:endParaRPr lang="es-ES" b="1" dirty="0" smtClean="0"/>
            </a:p>
            <a:p>
              <a:pPr algn="ctr"/>
              <a:r>
                <a:rPr lang="es-ES" b="1" dirty="0" err="1" smtClean="0"/>
                <a:t>Fasihuddin</a:t>
              </a:r>
              <a:r>
                <a:rPr lang="es-ES" b="1" dirty="0" smtClean="0"/>
                <a:t> </a:t>
              </a:r>
              <a:r>
                <a:rPr lang="es-ES" b="1" dirty="0" smtClean="0"/>
                <a:t>et al, 2014</a:t>
              </a:r>
            </a:p>
            <a:p>
              <a:pPr algn="ctr"/>
              <a:endParaRPr lang="es-ES" dirty="0"/>
            </a:p>
            <a:p>
              <a:endParaRPr lang="es-ES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/>
              <a:t>Estilos (preferencias) de aprendizaje</a:t>
            </a: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214313" y="1785949"/>
            <a:ext cx="4500562" cy="3286125"/>
          </a:xfrm>
        </p:spPr>
        <p:txBody>
          <a:bodyPr/>
          <a:lstStyle/>
          <a:p>
            <a:r>
              <a:rPr lang="es-ES" altLang="es-ES" dirty="0" smtClean="0"/>
              <a:t>Estilos de aprendizaje</a:t>
            </a:r>
          </a:p>
          <a:p>
            <a:pPr lvl="1"/>
            <a:r>
              <a:rPr lang="es-ES" altLang="es-ES" dirty="0" err="1" smtClean="0"/>
              <a:t>Kolb</a:t>
            </a:r>
            <a:r>
              <a:rPr lang="es-ES" altLang="es-ES" dirty="0" smtClean="0"/>
              <a:t> (1981, 1999)</a:t>
            </a:r>
          </a:p>
          <a:p>
            <a:pPr lvl="1"/>
            <a:r>
              <a:rPr lang="es-ES" altLang="es-ES" dirty="0" err="1" smtClean="0"/>
              <a:t>Felder</a:t>
            </a:r>
            <a:r>
              <a:rPr lang="es-ES" altLang="es-ES" dirty="0" smtClean="0"/>
              <a:t> &amp; </a:t>
            </a:r>
            <a:r>
              <a:rPr lang="es-ES" altLang="es-ES" dirty="0" err="1" smtClean="0"/>
              <a:t>Silvermann</a:t>
            </a:r>
            <a:r>
              <a:rPr lang="es-ES" altLang="es-ES" dirty="0" smtClean="0"/>
              <a:t> (1988, 1996)</a:t>
            </a:r>
          </a:p>
          <a:p>
            <a:pPr lvl="1"/>
            <a:r>
              <a:rPr lang="es-ES" altLang="es-ES" dirty="0" err="1" smtClean="0"/>
              <a:t>Honey</a:t>
            </a:r>
            <a:r>
              <a:rPr lang="es-ES" altLang="es-ES" dirty="0" smtClean="0"/>
              <a:t> &amp; </a:t>
            </a:r>
            <a:r>
              <a:rPr lang="es-ES" altLang="es-ES" dirty="0" err="1" smtClean="0"/>
              <a:t>Munford</a:t>
            </a:r>
            <a:r>
              <a:rPr lang="es-ES" altLang="es-ES" dirty="0" smtClean="0"/>
              <a:t> (1986, 2000)</a:t>
            </a:r>
          </a:p>
          <a:p>
            <a:pPr lvl="1"/>
            <a:endParaRPr lang="es-ES" altLang="es-ES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535488" y="2420938"/>
            <a:ext cx="45005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3200" dirty="0">
                <a:latin typeface="+mn-lt"/>
              </a:rPr>
              <a:t>Inteligencias múltiples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ES" sz="2800" dirty="0">
                <a:latin typeface="+mn-lt"/>
              </a:rPr>
              <a:t>Gardner (1987, 1997, 2003)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ES" sz="2800" dirty="0" err="1">
                <a:latin typeface="+mn-lt"/>
              </a:rPr>
              <a:t>Santaella</a:t>
            </a:r>
            <a:r>
              <a:rPr lang="es-ES" sz="2800" dirty="0">
                <a:latin typeface="+mn-lt"/>
              </a:rPr>
              <a:t> (2010)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800" dirty="0">
                <a:latin typeface="+mn-lt"/>
              </a:rPr>
              <a:t>Perfiles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ES" sz="2800" dirty="0" err="1">
                <a:latin typeface="+mn-lt"/>
              </a:rPr>
              <a:t>Zhou</a:t>
            </a:r>
            <a:r>
              <a:rPr lang="es-ES" sz="2800" dirty="0">
                <a:latin typeface="+mn-lt"/>
              </a:rPr>
              <a:t> (2010)</a:t>
            </a:r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s-ES" sz="28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s-ES" sz="28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2786050" y="357166"/>
            <a:ext cx="6110336" cy="1500198"/>
            <a:chOff x="2302634" y="285728"/>
            <a:chExt cx="6110336" cy="1500198"/>
          </a:xfrm>
        </p:grpSpPr>
        <p:sp>
          <p:nvSpPr>
            <p:cNvPr id="6" name="5 Flecha izquierda y derecha"/>
            <p:cNvSpPr/>
            <p:nvPr/>
          </p:nvSpPr>
          <p:spPr>
            <a:xfrm>
              <a:off x="3571868" y="285728"/>
              <a:ext cx="3626688" cy="150019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>
                  <a:solidFill>
                    <a:schemeClr val="bg1"/>
                  </a:solidFill>
                </a:rPr>
                <a:t>Adquirir la información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2302634" y="857232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Abstracto</a:t>
              </a:r>
              <a:endParaRPr lang="es-ES" b="1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7215206" y="84509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Concreto</a:t>
              </a:r>
              <a:endParaRPr lang="es-ES" b="1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28596" y="357166"/>
            <a:ext cx="1571636" cy="4941364"/>
            <a:chOff x="428596" y="357166"/>
            <a:chExt cx="1571636" cy="4941364"/>
          </a:xfrm>
        </p:grpSpPr>
        <p:sp>
          <p:nvSpPr>
            <p:cNvPr id="7" name="6 Flecha izquierda y derecha"/>
            <p:cNvSpPr/>
            <p:nvPr/>
          </p:nvSpPr>
          <p:spPr>
            <a:xfrm rot="16200000">
              <a:off x="-750131" y="2035959"/>
              <a:ext cx="3929090" cy="157163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bg1"/>
                  </a:solidFill>
                </a:rPr>
                <a:t>Usar  la información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85786" y="4929198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smtClean="0"/>
                <a:t>Activo</a:t>
              </a:r>
              <a:endParaRPr lang="es-ES" b="1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46768" y="357166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Reflexivo</a:t>
              </a:r>
              <a:endParaRPr lang="es-ES" b="1" dirty="0"/>
            </a:p>
          </p:txBody>
        </p:sp>
      </p:grpSp>
      <p:pic>
        <p:nvPicPr>
          <p:cNvPr id="12" name="11 Imagen" descr="15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143116"/>
            <a:ext cx="4824793" cy="37862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aMOOC</a:t>
            </a:r>
            <a:r>
              <a:rPr lang="es-ES" dirty="0" smtClean="0"/>
              <a:t> = </a:t>
            </a:r>
            <a:r>
              <a:rPr lang="es-ES" dirty="0" err="1" smtClean="0"/>
              <a:t>adaptive</a:t>
            </a:r>
            <a:r>
              <a:rPr lang="es-ES" dirty="0" smtClean="0"/>
              <a:t> MOOC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Término introducido por </a:t>
            </a:r>
            <a:r>
              <a:rPr lang="es-ES" dirty="0" err="1" smtClean="0"/>
              <a:t>Sonwalkar</a:t>
            </a:r>
            <a:r>
              <a:rPr lang="es-ES" dirty="0" smtClean="0"/>
              <a:t> en 2013</a:t>
            </a:r>
          </a:p>
          <a:p>
            <a:endParaRPr lang="es-ES" dirty="0" smtClean="0"/>
          </a:p>
          <a:p>
            <a:r>
              <a:rPr lang="es-ES" sz="2600" dirty="0" smtClean="0"/>
              <a:t>Arquitectura basada en servicios en la nube para manejar grandes cantidades de usuarios</a:t>
            </a:r>
          </a:p>
          <a:p>
            <a:r>
              <a:rPr lang="es-ES" sz="2600" dirty="0" smtClean="0"/>
              <a:t>Adaptación de contenidos a cinco estrategias de aprendizaje</a:t>
            </a:r>
          </a:p>
          <a:p>
            <a:r>
              <a:rPr lang="es-ES" sz="2600" dirty="0" smtClean="0"/>
              <a:t>Usa un motor de inferencia para administrar pruebas diagnósticas para los resultados de aprendizaje y la realimentación.</a:t>
            </a:r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igur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786058"/>
            <a:ext cx="4503176" cy="2990109"/>
          </a:xfrm>
          <a:prstGeom prst="rect">
            <a:avLst/>
          </a:prstGeom>
        </p:spPr>
      </p:pic>
      <p:pic>
        <p:nvPicPr>
          <p:cNvPr id="5" name="4 Imagen" descr="figur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3286148" cy="25829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Agenda</a:t>
            </a:r>
          </a:p>
        </p:txBody>
      </p:sp>
      <p:sp>
        <p:nvSpPr>
          <p:cNvPr id="1433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dirty="0" smtClean="0"/>
              <a:t>Contexto y motivación</a:t>
            </a:r>
          </a:p>
          <a:p>
            <a:r>
              <a:rPr lang="es-ES" altLang="es-ES" dirty="0" smtClean="0"/>
              <a:t>Revisión bibliográfica y brechas encontradas</a:t>
            </a:r>
          </a:p>
          <a:p>
            <a:r>
              <a:rPr lang="es-ES" altLang="es-ES" dirty="0" smtClean="0"/>
              <a:t>Pregunta de investigación</a:t>
            </a:r>
          </a:p>
          <a:p>
            <a:r>
              <a:rPr lang="es-ES" altLang="es-ES" dirty="0" smtClean="0"/>
              <a:t>Objetivos</a:t>
            </a:r>
          </a:p>
          <a:p>
            <a:r>
              <a:rPr lang="es-ES" altLang="es-ES" dirty="0" smtClean="0"/>
              <a:t>Estrategias de desarrollo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Brechas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indica exactamente cómo se identifica el perfil del estudiante.</a:t>
            </a:r>
          </a:p>
          <a:p>
            <a:r>
              <a:rPr lang="es-ES" dirty="0" smtClean="0"/>
              <a:t>El autor propone el “cubo de aprendizaje” para la adaptación de contenidos (gráficos, audio, video, animaciones y simulaciones), no usa Modelos de Estilos de Aprendizaje populares en la comunidad académica.   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500042"/>
            <a:ext cx="7643866" cy="4525963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“El autor y su equipo de investigación están analizando los datos de comportamiento de los estudiantes recogidos durante este estudio de caso, que será presentado en la Parte II de este artículo de investigación”. 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286116" y="41433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s-ES" sz="3200" dirty="0" smtClean="0">
                <a:latin typeface="+mn-lt"/>
              </a:rPr>
              <a:t>¡Año y medio después, esta investigación no ha sido publicada!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Fasihuddin</a:t>
            </a:r>
            <a:r>
              <a:rPr lang="es-ES" dirty="0" smtClean="0"/>
              <a:t>, H., </a:t>
            </a:r>
            <a:r>
              <a:rPr lang="es-ES" dirty="0" err="1" smtClean="0"/>
              <a:t>Skkiner</a:t>
            </a:r>
            <a:r>
              <a:rPr lang="es-ES" dirty="0" smtClean="0"/>
              <a:t>, G., &amp; </a:t>
            </a:r>
            <a:r>
              <a:rPr lang="es-ES" dirty="0" err="1" smtClean="0"/>
              <a:t>Athauda</a:t>
            </a:r>
            <a:r>
              <a:rPr lang="es-ES" dirty="0" smtClean="0"/>
              <a:t>, R. (2014)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Propone un modelo de adaptación para personalizar entornos de aprendizaje abiertos basados en la teoría de los estilos de aprendizaje del modelo </a:t>
            </a:r>
            <a:r>
              <a:rPr lang="es-ES" dirty="0" err="1" smtClean="0"/>
              <a:t>Felder</a:t>
            </a:r>
            <a:r>
              <a:rPr lang="es-ES" dirty="0" smtClean="0"/>
              <a:t> y </a:t>
            </a:r>
            <a:r>
              <a:rPr lang="es-ES" dirty="0" err="1" smtClean="0"/>
              <a:t>Silverman</a:t>
            </a:r>
            <a:r>
              <a:rPr lang="es-ES" dirty="0" smtClean="0"/>
              <a:t>.</a:t>
            </a:r>
          </a:p>
          <a:p>
            <a:pPr marL="0" indent="0"/>
            <a:r>
              <a:rPr lang="es-ES" dirty="0" smtClean="0"/>
              <a:t> </a:t>
            </a:r>
            <a:r>
              <a:rPr lang="es-ES" sz="2400" dirty="0" smtClean="0"/>
              <a:t>Utiliza un agente de identificación para la determinación del perfil según patrones de interacción con materiales.</a:t>
            </a:r>
          </a:p>
          <a:p>
            <a:pPr marL="0" indent="0"/>
            <a:r>
              <a:rPr lang="es-ES" dirty="0" smtClean="0"/>
              <a:t> </a:t>
            </a:r>
            <a:r>
              <a:rPr lang="es-ES" sz="2400" dirty="0" smtClean="0"/>
              <a:t>Emplea un agente </a:t>
            </a:r>
            <a:r>
              <a:rPr lang="es-ES" sz="2400" dirty="0" err="1" smtClean="0"/>
              <a:t>recomendador</a:t>
            </a:r>
            <a:r>
              <a:rPr lang="es-ES" sz="2400" dirty="0" smtClean="0"/>
              <a:t> responsable de soportar navegación adaptable.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Brecha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hace adaptación de actividades de aprendizaje.</a:t>
            </a:r>
          </a:p>
          <a:p>
            <a:r>
              <a:rPr lang="es-ES" dirty="0" smtClean="0"/>
              <a:t>No emplea otros modelos de estilos de aprendizaje como el de </a:t>
            </a:r>
            <a:r>
              <a:rPr lang="es-ES" dirty="0" err="1" smtClean="0"/>
              <a:t>Kolb</a:t>
            </a:r>
            <a:r>
              <a:rPr lang="es-ES" dirty="0" smtClean="0"/>
              <a:t> o el de </a:t>
            </a:r>
            <a:r>
              <a:rPr lang="es-ES" dirty="0" err="1" smtClean="0"/>
              <a:t>Honey</a:t>
            </a:r>
            <a:r>
              <a:rPr lang="es-ES" dirty="0" smtClean="0"/>
              <a:t>.</a:t>
            </a:r>
          </a:p>
          <a:p>
            <a:r>
              <a:rPr lang="es-ES" dirty="0" smtClean="0"/>
              <a:t>No se ha hecho una implementación de </a:t>
            </a:r>
            <a:r>
              <a:rPr lang="es-ES" smtClean="0"/>
              <a:t>la propuesta. 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200" dirty="0" err="1" smtClean="0"/>
              <a:t>Grünewald</a:t>
            </a:r>
            <a:r>
              <a:rPr lang="es-ES" sz="4200" dirty="0" smtClean="0"/>
              <a:t>, F., </a:t>
            </a:r>
            <a:r>
              <a:rPr lang="es-ES" sz="4200" dirty="0" err="1" smtClean="0"/>
              <a:t>Meinel</a:t>
            </a:r>
            <a:r>
              <a:rPr lang="es-ES" sz="4200" dirty="0" smtClean="0"/>
              <a:t>, C., </a:t>
            </a:r>
            <a:r>
              <a:rPr lang="es-ES" sz="4200" dirty="0" err="1" smtClean="0"/>
              <a:t>Totschnig</a:t>
            </a:r>
            <a:r>
              <a:rPr lang="es-ES" sz="4200" dirty="0" smtClean="0"/>
              <a:t>, M. and </a:t>
            </a:r>
            <a:r>
              <a:rPr lang="es-ES" sz="4200" dirty="0" err="1" smtClean="0"/>
              <a:t>Willems</a:t>
            </a:r>
            <a:r>
              <a:rPr lang="es-ES" sz="4200" dirty="0" smtClean="0"/>
              <a:t>, C. (2013)</a:t>
            </a:r>
            <a:endParaRPr lang="es-ES" sz="4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Expone reflexiones y lineamientos para el diseño de MOOC que contemplen el estilo de aprendizaje según </a:t>
            </a:r>
            <a:r>
              <a:rPr lang="es-ES" dirty="0" err="1" smtClean="0"/>
              <a:t>Kolb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Usa técnicas de </a:t>
            </a:r>
            <a:r>
              <a:rPr lang="es-ES" dirty="0" err="1" smtClean="0"/>
              <a:t>gamificación</a:t>
            </a:r>
            <a:r>
              <a:rPr lang="es-ES" dirty="0" smtClean="0"/>
              <a:t> y laboratorios virtuales.</a:t>
            </a:r>
          </a:p>
          <a:p>
            <a:pPr marL="0" indent="0">
              <a:buNone/>
            </a:pP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runewa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7685288" cy="52864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Brecha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hace identificación automática del perfil de aprendizaje.</a:t>
            </a:r>
          </a:p>
          <a:p>
            <a:r>
              <a:rPr lang="es-ES" dirty="0" smtClean="0"/>
              <a:t>Sus recomendaciones son para un curso de “</a:t>
            </a:r>
            <a:r>
              <a:rPr lang="es-ES" dirty="0" err="1" smtClean="0"/>
              <a:t>Internetworking</a:t>
            </a:r>
            <a:r>
              <a:rPr lang="es-ES" dirty="0" smtClean="0"/>
              <a:t> con TCP/IP”, no necesariamente son </a:t>
            </a:r>
            <a:r>
              <a:rPr lang="es-ES" dirty="0" err="1" smtClean="0"/>
              <a:t>extendibles</a:t>
            </a:r>
            <a:r>
              <a:rPr lang="es-ES" dirty="0" smtClean="0"/>
              <a:t> a otras temáticas.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 de investigación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contemplar el estilo o las preferencias de aprendizaje de los estudiantes ocasiona que el ofrecimiento de cursos en línea masivos y abiertos sea rígido y con ello su calidad sea baja.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Hipótesis de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Identificar automáticamente el estilo de aprendizaje en los estudiantes permitirá definir y desarrollar rutas de aprendizaje flexibles en un MOOC con lo cual se mejora su calidad.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¿Calidad en un MOOC?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Haggard</a:t>
            </a:r>
            <a:r>
              <a:rPr lang="es-ES" dirty="0" smtClean="0"/>
              <a:t>, S. (2013).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maturing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MOOC. </a:t>
            </a:r>
            <a:r>
              <a:rPr lang="es-ES" dirty="0" err="1" smtClean="0"/>
              <a:t>Departament</a:t>
            </a:r>
            <a:r>
              <a:rPr lang="es-ES" dirty="0" smtClean="0"/>
              <a:t> of </a:t>
            </a:r>
            <a:r>
              <a:rPr lang="es-ES" dirty="0" err="1" smtClean="0"/>
              <a:t>Bussiness</a:t>
            </a:r>
            <a:r>
              <a:rPr lang="es-ES" dirty="0" smtClean="0"/>
              <a:t>, </a:t>
            </a:r>
            <a:r>
              <a:rPr lang="es-ES" dirty="0" err="1" smtClean="0"/>
              <a:t>Innovation</a:t>
            </a:r>
            <a:r>
              <a:rPr lang="es-ES" dirty="0" smtClean="0"/>
              <a:t> and </a:t>
            </a:r>
            <a:r>
              <a:rPr lang="es-ES" dirty="0" err="1" smtClean="0"/>
              <a:t>Skills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357290" y="3357562"/>
            <a:ext cx="6143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3200" dirty="0" smtClean="0">
                <a:latin typeface="+mn-lt"/>
              </a:rPr>
              <a:t>¡menciona 43 veces la palabra </a:t>
            </a:r>
            <a:r>
              <a:rPr lang="es-ES" sz="3200" u="sng" dirty="0" smtClean="0">
                <a:latin typeface="+mn-lt"/>
              </a:rPr>
              <a:t>calidad</a:t>
            </a:r>
            <a:r>
              <a:rPr lang="es-ES" sz="3200" dirty="0" smtClean="0">
                <a:latin typeface="+mn-lt"/>
              </a:rPr>
              <a:t> sin </a:t>
            </a:r>
            <a:r>
              <a:rPr lang="es-ES" sz="3200" dirty="0" smtClean="0">
                <a:latin typeface="+mn-lt"/>
              </a:rPr>
              <a:t>definirla, ni mencionar </a:t>
            </a:r>
            <a:r>
              <a:rPr lang="es-ES" sz="3200" dirty="0" smtClean="0">
                <a:latin typeface="+mn-lt"/>
              </a:rPr>
              <a:t>si quiera una vez cómo se mide o cuáles son sus métricas!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1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 smtClean="0"/>
              <a:t>Cronología de los MOOC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1785963" y="4643438"/>
            <a:ext cx="7072285" cy="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 CuadroTexto"/>
          <p:cNvSpPr txBox="1">
            <a:spLocks noChangeArrowheads="1"/>
          </p:cNvSpPr>
          <p:nvPr/>
        </p:nvSpPr>
        <p:spPr bwMode="auto">
          <a:xfrm>
            <a:off x="2201888" y="4643438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/>
              <a:t>2008</a:t>
            </a:r>
          </a:p>
        </p:txBody>
      </p:sp>
      <p:sp>
        <p:nvSpPr>
          <p:cNvPr id="17" name="6 CuadroTexto"/>
          <p:cNvSpPr txBox="1">
            <a:spLocks noChangeArrowheads="1"/>
          </p:cNvSpPr>
          <p:nvPr/>
        </p:nvSpPr>
        <p:spPr bwMode="auto">
          <a:xfrm>
            <a:off x="3017863" y="4645025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2009</a:t>
            </a:r>
          </a:p>
        </p:txBody>
      </p: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3875113" y="464343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2010</a:t>
            </a:r>
          </a:p>
        </p:txBody>
      </p:sp>
      <p:sp>
        <p:nvSpPr>
          <p:cNvPr id="19" name="8 CuadroTexto"/>
          <p:cNvSpPr txBox="1">
            <a:spLocks noChangeArrowheads="1"/>
          </p:cNvSpPr>
          <p:nvPr/>
        </p:nvSpPr>
        <p:spPr bwMode="auto">
          <a:xfrm>
            <a:off x="4678388" y="4643438"/>
            <a:ext cx="67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2011</a:t>
            </a:r>
          </a:p>
        </p:txBody>
      </p:sp>
      <p:sp>
        <p:nvSpPr>
          <p:cNvPr id="20" name="9 CuadroTexto"/>
          <p:cNvSpPr txBox="1">
            <a:spLocks noChangeArrowheads="1"/>
          </p:cNvSpPr>
          <p:nvPr/>
        </p:nvSpPr>
        <p:spPr bwMode="auto">
          <a:xfrm>
            <a:off x="5446738" y="464343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2012</a:t>
            </a:r>
          </a:p>
        </p:txBody>
      </p:sp>
      <p:sp>
        <p:nvSpPr>
          <p:cNvPr id="21" name="10 CuadroTexto"/>
          <p:cNvSpPr txBox="1">
            <a:spLocks noChangeArrowheads="1"/>
          </p:cNvSpPr>
          <p:nvPr/>
        </p:nvSpPr>
        <p:spPr bwMode="auto">
          <a:xfrm>
            <a:off x="6303988" y="464343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2013</a:t>
            </a:r>
          </a:p>
        </p:txBody>
      </p:sp>
      <p:sp>
        <p:nvSpPr>
          <p:cNvPr id="22" name="11 CuadroTexto"/>
          <p:cNvSpPr txBox="1">
            <a:spLocks noChangeArrowheads="1"/>
          </p:cNvSpPr>
          <p:nvPr/>
        </p:nvSpPr>
        <p:spPr bwMode="auto">
          <a:xfrm>
            <a:off x="7161238" y="464343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/>
              <a:t>2014</a:t>
            </a:r>
          </a:p>
        </p:txBody>
      </p:sp>
      <p:sp>
        <p:nvSpPr>
          <p:cNvPr id="23" name="15 CuadroTexto"/>
          <p:cNvSpPr txBox="1">
            <a:spLocks noChangeArrowheads="1"/>
          </p:cNvSpPr>
          <p:nvPr/>
        </p:nvSpPr>
        <p:spPr bwMode="auto">
          <a:xfrm>
            <a:off x="2071670" y="4130675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/>
              <a:t>Aparición</a:t>
            </a:r>
          </a:p>
        </p:txBody>
      </p:sp>
      <p:sp>
        <p:nvSpPr>
          <p:cNvPr id="24" name="16 CuadroTexto"/>
          <p:cNvSpPr txBox="1">
            <a:spLocks noChangeArrowheads="1"/>
          </p:cNvSpPr>
          <p:nvPr/>
        </p:nvSpPr>
        <p:spPr bwMode="auto">
          <a:xfrm>
            <a:off x="4303738" y="3071813"/>
            <a:ext cx="1428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/>
              <a:t>Curso Introducción a la Inteligencia Artificial</a:t>
            </a:r>
          </a:p>
        </p:txBody>
      </p:sp>
      <p:sp>
        <p:nvSpPr>
          <p:cNvPr id="25" name="17 CuadroTexto"/>
          <p:cNvSpPr txBox="1">
            <a:spLocks noChangeArrowheads="1"/>
          </p:cNvSpPr>
          <p:nvPr/>
        </p:nvSpPr>
        <p:spPr bwMode="auto">
          <a:xfrm>
            <a:off x="5381650" y="5148263"/>
            <a:ext cx="922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/>
              <a:t>Año de los MOOC</a:t>
            </a:r>
          </a:p>
        </p:txBody>
      </p:sp>
      <p:sp>
        <p:nvSpPr>
          <p:cNvPr id="26" name="18 CuadroTexto"/>
          <p:cNvSpPr txBox="1">
            <a:spLocks noChangeArrowheads="1"/>
          </p:cNvSpPr>
          <p:nvPr/>
        </p:nvSpPr>
        <p:spPr bwMode="auto">
          <a:xfrm>
            <a:off x="5357818" y="2143116"/>
            <a:ext cx="2143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 smtClean="0"/>
              <a:t>Consolidación de</a:t>
            </a:r>
          </a:p>
          <a:p>
            <a:pPr algn="ctr"/>
            <a:r>
              <a:rPr lang="es-ES" altLang="es-ES" dirty="0" err="1" smtClean="0"/>
              <a:t>Udacity</a:t>
            </a:r>
            <a:r>
              <a:rPr lang="es-ES" altLang="es-ES" dirty="0"/>
              <a:t>, </a:t>
            </a:r>
            <a:endParaRPr lang="es-ES" altLang="es-ES" dirty="0" smtClean="0"/>
          </a:p>
          <a:p>
            <a:pPr algn="ctr"/>
            <a:r>
              <a:rPr lang="es-ES" altLang="es-ES" dirty="0" err="1" smtClean="0"/>
              <a:t>Coursera</a:t>
            </a:r>
            <a:r>
              <a:rPr lang="es-ES" altLang="es-ES" dirty="0" smtClean="0"/>
              <a:t>, </a:t>
            </a:r>
          </a:p>
          <a:p>
            <a:pPr algn="ctr"/>
            <a:r>
              <a:rPr lang="es-ES" altLang="es-ES" dirty="0" err="1" smtClean="0"/>
              <a:t>edX</a:t>
            </a:r>
            <a:r>
              <a:rPr lang="es-ES" altLang="es-ES" dirty="0" smtClean="0"/>
              <a:t>, </a:t>
            </a:r>
          </a:p>
          <a:p>
            <a:pPr algn="ctr"/>
            <a:r>
              <a:rPr lang="es-ES" altLang="es-ES" dirty="0" err="1" smtClean="0"/>
              <a:t>MiriadaX</a:t>
            </a:r>
            <a:endParaRPr lang="es-ES" altLang="es-ES" dirty="0" smtClean="0"/>
          </a:p>
          <a:p>
            <a:pPr algn="ctr"/>
            <a:r>
              <a:rPr lang="es-ES" altLang="es-ES" dirty="0" smtClean="0"/>
              <a:t>…</a:t>
            </a:r>
            <a:endParaRPr lang="es-ES" altLang="es-ES" dirty="0"/>
          </a:p>
        </p:txBody>
      </p:sp>
      <p:sp>
        <p:nvSpPr>
          <p:cNvPr id="27" name="15 CuadroTexto"/>
          <p:cNvSpPr txBox="1">
            <a:spLocks noChangeArrowheads="1"/>
          </p:cNvSpPr>
          <p:nvPr/>
        </p:nvSpPr>
        <p:spPr bwMode="auto">
          <a:xfrm>
            <a:off x="428596" y="1714488"/>
            <a:ext cx="1326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altLang="es-ES" dirty="0" smtClean="0"/>
              <a:t>Educación </a:t>
            </a:r>
          </a:p>
          <a:p>
            <a:pPr algn="ctr"/>
            <a:r>
              <a:rPr lang="es-ES" altLang="es-ES" dirty="0" smtClean="0"/>
              <a:t>Abierta</a:t>
            </a:r>
            <a:endParaRPr lang="es-ES" altLang="es-ES" dirty="0"/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428596" y="2648546"/>
            <a:ext cx="1377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altLang="es-ES" dirty="0" smtClean="0"/>
              <a:t>Recursos </a:t>
            </a:r>
          </a:p>
          <a:p>
            <a:pPr algn="ctr"/>
            <a:r>
              <a:rPr lang="es-ES" altLang="es-ES" dirty="0" smtClean="0"/>
              <a:t>Educativos </a:t>
            </a:r>
          </a:p>
          <a:p>
            <a:pPr algn="ctr"/>
            <a:r>
              <a:rPr lang="es-ES" altLang="es-ES" dirty="0" smtClean="0"/>
              <a:t>Abiertos</a:t>
            </a:r>
            <a:endParaRPr lang="es-ES" altLang="es-ES" dirty="0"/>
          </a:p>
        </p:txBody>
      </p:sp>
      <p:cxnSp>
        <p:nvCxnSpPr>
          <p:cNvPr id="29" name="28 Conector recto de flecha"/>
          <p:cNvCxnSpPr/>
          <p:nvPr/>
        </p:nvCxnSpPr>
        <p:spPr>
          <a:xfrm rot="5400000">
            <a:off x="250001" y="3107529"/>
            <a:ext cx="307183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5 CuadroTexto"/>
          <p:cNvSpPr txBox="1">
            <a:spLocks noChangeArrowheads="1"/>
          </p:cNvSpPr>
          <p:nvPr/>
        </p:nvSpPr>
        <p:spPr bwMode="auto">
          <a:xfrm>
            <a:off x="1928794" y="2928934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 smtClean="0"/>
              <a:t>2001</a:t>
            </a:r>
            <a:endParaRPr lang="es-ES" altLang="es-ES" dirty="0"/>
          </a:p>
        </p:txBody>
      </p:sp>
      <p:sp>
        <p:nvSpPr>
          <p:cNvPr id="31" name="5 CuadroTexto"/>
          <p:cNvSpPr txBox="1">
            <a:spLocks noChangeArrowheads="1"/>
          </p:cNvSpPr>
          <p:nvPr/>
        </p:nvSpPr>
        <p:spPr bwMode="auto">
          <a:xfrm>
            <a:off x="2000232" y="185736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 smtClean="0"/>
              <a:t>?</a:t>
            </a:r>
            <a:endParaRPr lang="es-ES" altLang="es-ES" dirty="0"/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1457304" y="46624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 smtClean="0"/>
              <a:t>2007</a:t>
            </a:r>
            <a:endParaRPr lang="es-ES" altLang="es-ES" dirty="0"/>
          </a:p>
        </p:txBody>
      </p:sp>
      <p:sp>
        <p:nvSpPr>
          <p:cNvPr id="33" name="11 CuadroTexto"/>
          <p:cNvSpPr txBox="1">
            <a:spLocks noChangeArrowheads="1"/>
          </p:cNvSpPr>
          <p:nvPr/>
        </p:nvSpPr>
        <p:spPr bwMode="auto">
          <a:xfrm>
            <a:off x="7946339" y="4631304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 smtClean="0"/>
              <a:t>2015</a:t>
            </a:r>
            <a:endParaRPr lang="es-ES" altLang="es-E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274072"/>
            <a:ext cx="707211" cy="67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428868"/>
            <a:ext cx="1148490" cy="56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2643182"/>
            <a:ext cx="1401915" cy="86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33 Imagen" descr="university-of-manitob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5000636"/>
            <a:ext cx="714375" cy="7143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Medidas de calidad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Roig et al (2014) propone:</a:t>
            </a:r>
          </a:p>
          <a:p>
            <a:r>
              <a:rPr lang="es-ES" dirty="0" smtClean="0"/>
              <a:t>Guía didáctica</a:t>
            </a:r>
          </a:p>
          <a:p>
            <a:r>
              <a:rPr lang="es-ES" dirty="0" smtClean="0"/>
              <a:t>Metodología</a:t>
            </a:r>
          </a:p>
          <a:p>
            <a:r>
              <a:rPr lang="es-ES" dirty="0" smtClean="0"/>
              <a:t>Organización de contenidos</a:t>
            </a:r>
          </a:p>
          <a:p>
            <a:r>
              <a:rPr lang="es-ES" dirty="0" smtClean="0"/>
              <a:t>Calidad de los contenidos</a:t>
            </a:r>
          </a:p>
          <a:p>
            <a:r>
              <a:rPr lang="es-ES" dirty="0" smtClean="0"/>
              <a:t>Capacidad de motivación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5429256" y="2201300"/>
            <a:ext cx="36433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es-ES" sz="3200" dirty="0" smtClean="0">
                <a:latin typeface="+mn-lt"/>
              </a:rPr>
              <a:t>Estilo de aprendizaje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s-ES" sz="3200" dirty="0" smtClean="0">
                <a:latin typeface="+mn-lt"/>
              </a:rPr>
              <a:t>Discriminación y valores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s-ES" sz="3200" dirty="0" smtClean="0">
                <a:latin typeface="+mn-lt"/>
              </a:rPr>
              <a:t>Singularidad del usuario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Hernández, R. et al (2015)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MOOC in </a:t>
            </a:r>
            <a:r>
              <a:rPr lang="es-ES" dirty="0" err="1" smtClean="0"/>
              <a:t>Latin</a:t>
            </a:r>
            <a:r>
              <a:rPr lang="es-ES" dirty="0" smtClean="0"/>
              <a:t> </a:t>
            </a:r>
            <a:r>
              <a:rPr lang="es-ES" dirty="0" err="1" smtClean="0"/>
              <a:t>A</a:t>
            </a:r>
            <a:r>
              <a:rPr lang="es-ES" dirty="0" err="1" smtClean="0"/>
              <a:t>merica</a:t>
            </a:r>
            <a:r>
              <a:rPr lang="es-ES" dirty="0" smtClean="0"/>
              <a:t>: </a:t>
            </a:r>
            <a:r>
              <a:rPr lang="es-ES" dirty="0" err="1" smtClean="0"/>
              <a:t>lessons</a:t>
            </a:r>
            <a:r>
              <a:rPr lang="es-ES" dirty="0" smtClean="0"/>
              <a:t> </a:t>
            </a:r>
            <a:r>
              <a:rPr lang="es-ES" dirty="0" err="1" smtClean="0"/>
              <a:t>learned</a:t>
            </a:r>
            <a:r>
              <a:rPr lang="es-ES" dirty="0" smtClean="0"/>
              <a:t> </a:t>
            </a:r>
            <a:r>
              <a:rPr lang="es-ES" dirty="0" err="1" smtClean="0"/>
              <a:t>fron</a:t>
            </a:r>
            <a:r>
              <a:rPr lang="es-ES" dirty="0" smtClean="0"/>
              <a:t> </a:t>
            </a:r>
            <a:r>
              <a:rPr lang="es-ES" dirty="0" err="1" smtClean="0"/>
              <a:t>drop-out</a:t>
            </a:r>
            <a:r>
              <a:rPr lang="es-ES" dirty="0" smtClean="0"/>
              <a:t> </a:t>
            </a:r>
            <a:r>
              <a:rPr lang="es-ES" dirty="0" err="1" smtClean="0"/>
              <a:t>students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r>
              <a:rPr lang="es-ES" dirty="0" err="1" smtClean="0"/>
              <a:t>Attrition</a:t>
            </a:r>
            <a:endParaRPr lang="es-ES" dirty="0" smtClean="0"/>
          </a:p>
          <a:p>
            <a:r>
              <a:rPr lang="es-ES" dirty="0" err="1" smtClean="0"/>
              <a:t>Retention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379214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Priyogi</a:t>
            </a:r>
            <a:r>
              <a:rPr lang="es-ES" dirty="0" smtClean="0"/>
              <a:t>, B. , </a:t>
            </a:r>
            <a:r>
              <a:rPr lang="es-ES" dirty="0" err="1" smtClean="0"/>
              <a:t>Nan</a:t>
            </a:r>
            <a:r>
              <a:rPr lang="es-ES" dirty="0" smtClean="0"/>
              <a:t>, B., </a:t>
            </a:r>
            <a:r>
              <a:rPr lang="es-ES" dirty="0" err="1" smtClean="0"/>
              <a:t>Paramartha</a:t>
            </a:r>
            <a:r>
              <a:rPr lang="es-ES" dirty="0" smtClean="0"/>
              <a:t>, A.&amp; </a:t>
            </a:r>
            <a:r>
              <a:rPr lang="es-ES" dirty="0" err="1" smtClean="0"/>
              <a:t>Rubhasy</a:t>
            </a:r>
            <a:r>
              <a:rPr lang="es-ES" dirty="0" smtClean="0"/>
              <a:t>, A. (2014)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Work in progress - Open Education Metric (OEM) developing metric to measure open education service </a:t>
            </a:r>
            <a:r>
              <a:rPr lang="en-US" dirty="0" smtClean="0"/>
              <a:t>quality.</a:t>
            </a:r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 general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Proponer un </a:t>
            </a:r>
            <a:r>
              <a:rPr lang="es-ES" dirty="0" smtClean="0"/>
              <a:t>mecanismo </a:t>
            </a:r>
            <a:r>
              <a:rPr lang="es-ES" dirty="0" smtClean="0"/>
              <a:t>para la selección de rutas de aprendizaje flexibles en MOOC a partir de la identificación automática del estilo de aprendizaje según </a:t>
            </a:r>
            <a:r>
              <a:rPr lang="es-ES" dirty="0" smtClean="0"/>
              <a:t>el modelo de </a:t>
            </a:r>
            <a:r>
              <a:rPr lang="es-ES" dirty="0" err="1" smtClean="0"/>
              <a:t>Kolb</a:t>
            </a:r>
            <a:r>
              <a:rPr lang="es-ES" dirty="0" smtClean="0"/>
              <a:t>. </a:t>
            </a:r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específicos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600" dirty="0" smtClean="0"/>
              <a:t>Definir un </a:t>
            </a:r>
            <a:r>
              <a:rPr lang="es-ES" sz="2600" dirty="0" smtClean="0"/>
              <a:t>procedimiento </a:t>
            </a:r>
            <a:r>
              <a:rPr lang="es-ES" sz="2600" dirty="0" smtClean="0"/>
              <a:t>para la identificación automática de estilos de aprendizaje según </a:t>
            </a:r>
            <a:r>
              <a:rPr lang="es-ES" sz="2600" dirty="0" err="1" smtClean="0"/>
              <a:t>Kolb</a:t>
            </a:r>
            <a:r>
              <a:rPr lang="es-ES" sz="2600" dirty="0" smtClean="0"/>
              <a:t> de estudiantes de un MOOC.</a:t>
            </a:r>
          </a:p>
          <a:p>
            <a:r>
              <a:rPr lang="es-ES" sz="2600" dirty="0" smtClean="0"/>
              <a:t>Formular un sistema basado en reglas para la selección rutas </a:t>
            </a:r>
            <a:r>
              <a:rPr lang="es-ES" sz="2600" dirty="0" err="1" smtClean="0"/>
              <a:t>instruccionales</a:t>
            </a:r>
            <a:r>
              <a:rPr lang="es-ES" sz="2600" dirty="0" smtClean="0"/>
              <a:t> en MOOC según </a:t>
            </a:r>
            <a:r>
              <a:rPr lang="es-ES" sz="2600" dirty="0" smtClean="0"/>
              <a:t>los estilos de </a:t>
            </a:r>
            <a:r>
              <a:rPr lang="es-ES" sz="2600" dirty="0" smtClean="0"/>
              <a:t>aprendizaje de </a:t>
            </a:r>
            <a:r>
              <a:rPr lang="es-ES" sz="2600" dirty="0" err="1" smtClean="0"/>
              <a:t>Kolb</a:t>
            </a:r>
            <a:r>
              <a:rPr lang="es-ES" sz="2600" dirty="0" smtClean="0"/>
              <a:t>.</a:t>
            </a:r>
            <a:endParaRPr lang="es-ES" sz="2600" dirty="0" smtClean="0"/>
          </a:p>
          <a:p>
            <a:r>
              <a:rPr lang="es-ES" sz="2600" dirty="0" smtClean="0"/>
              <a:t>Verificar el impacto en los resultados en MOOC de </a:t>
            </a:r>
            <a:r>
              <a:rPr lang="es-ES" sz="2600" dirty="0" smtClean="0"/>
              <a:t>contemplar los estilo </a:t>
            </a:r>
            <a:r>
              <a:rPr lang="es-ES" sz="2600" dirty="0" smtClean="0"/>
              <a:t>de </a:t>
            </a:r>
            <a:r>
              <a:rPr lang="es-ES" sz="2600" dirty="0" smtClean="0"/>
              <a:t>aprendizajes para la </a:t>
            </a:r>
            <a:r>
              <a:rPr lang="es-ES" sz="2600" dirty="0" smtClean="0"/>
              <a:t>selección de </a:t>
            </a:r>
            <a:r>
              <a:rPr lang="es-ES" sz="2600" dirty="0" smtClean="0"/>
              <a:t>actividades.</a:t>
            </a:r>
            <a:endParaRPr lang="es-ES" sz="2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Aportes de la propuesta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Identificación de patrones de comportamiento, según estilos de aprendizaje (</a:t>
            </a:r>
            <a:r>
              <a:rPr lang="es-ES" dirty="0" err="1" smtClean="0"/>
              <a:t>Kolb</a:t>
            </a:r>
            <a:r>
              <a:rPr lang="es-ES" dirty="0" smtClean="0"/>
              <a:t>), de los estudiantes en un MOOC.</a:t>
            </a:r>
          </a:p>
          <a:p>
            <a:r>
              <a:rPr lang="es-ES" dirty="0" smtClean="0"/>
              <a:t>Generación de una taxonomía de actividades para el diseño de un MOOC que tenga en cuenta el perfil de aprendizaje (</a:t>
            </a:r>
            <a:r>
              <a:rPr lang="es-ES" dirty="0" err="1" smtClean="0"/>
              <a:t>Kolb</a:t>
            </a:r>
            <a:r>
              <a:rPr lang="es-ES" dirty="0" smtClean="0"/>
              <a:t>).</a:t>
            </a:r>
          </a:p>
          <a:p>
            <a:r>
              <a:rPr lang="es-ES" dirty="0" smtClean="0"/>
              <a:t>Integración de servicios a una plataforma para el ofrecimiento de MOOC flexibles.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Estrategias de desarrollo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Colaboración con la Universidad Galileo y su plataforma de MOOC Telescopio: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4 Imagen" descr="logotipo-telescop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643314"/>
            <a:ext cx="2843913" cy="8572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000372"/>
            <a:ext cx="3929090" cy="272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Universidad Galileo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Cuentan con datos de sus MOOC ofrecidos desde 2013.</a:t>
            </a:r>
          </a:p>
          <a:p>
            <a:pPr marL="0" indent="0">
              <a:buNone/>
            </a:pPr>
            <a:r>
              <a:rPr lang="es-ES" dirty="0" smtClean="0"/>
              <a:t>Dispuestos </a:t>
            </a:r>
            <a:r>
              <a:rPr lang="es-ES" dirty="0" smtClean="0"/>
              <a:t>a la: </a:t>
            </a:r>
            <a:endParaRPr lang="es-ES" dirty="0" smtClean="0"/>
          </a:p>
          <a:p>
            <a:r>
              <a:rPr lang="es-ES" dirty="0" smtClean="0"/>
              <a:t>Aplicación </a:t>
            </a:r>
            <a:r>
              <a:rPr lang="es-ES" dirty="0" smtClean="0"/>
              <a:t>de test para identificación de estilo de aprendizaje en sus nuevos MOOC.</a:t>
            </a:r>
          </a:p>
          <a:p>
            <a:r>
              <a:rPr lang="es-ES" dirty="0" smtClean="0"/>
              <a:t>Colaboración para compartir datos de su plataforma.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Dataset</a:t>
            </a:r>
            <a:r>
              <a:rPr lang="es-ES" dirty="0" smtClean="0"/>
              <a:t> de </a:t>
            </a:r>
            <a:r>
              <a:rPr lang="es-ES" dirty="0" smtClean="0"/>
              <a:t>entrenamiento y evaluación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Construcción de un </a:t>
            </a:r>
            <a:r>
              <a:rPr lang="es-ES" i="1" dirty="0" err="1" smtClean="0"/>
              <a:t>dataset</a:t>
            </a:r>
            <a:r>
              <a:rPr lang="es-ES" dirty="0" smtClean="0"/>
              <a:t> con datos proporcionados por la Universidad Galileo, para la correlación entre los estilos de aprendizaje y el comportamiento de los estudiantes en un MOOC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algn="r">
              <a:buNone/>
            </a:pPr>
            <a:r>
              <a:rPr lang="es-ES" dirty="0" smtClean="0"/>
              <a:t>SEMMA (</a:t>
            </a:r>
            <a:r>
              <a:rPr lang="es-ES" dirty="0" err="1" smtClean="0"/>
              <a:t>Olson</a:t>
            </a:r>
            <a:r>
              <a:rPr lang="es-ES" dirty="0" smtClean="0"/>
              <a:t> et al, 2008)</a:t>
            </a:r>
          </a:p>
          <a:p>
            <a:pPr algn="r">
              <a:buNone/>
            </a:pPr>
            <a:r>
              <a:rPr lang="es-ES" dirty="0" smtClean="0"/>
              <a:t>CRISP-DM (</a:t>
            </a:r>
            <a:r>
              <a:rPr lang="es-ES" dirty="0" err="1" smtClean="0"/>
              <a:t>Chapman</a:t>
            </a:r>
            <a:r>
              <a:rPr lang="es-ES" dirty="0" smtClean="0"/>
              <a:t> et al, 2000)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Aprendizaje supervisado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 el </a:t>
            </a:r>
            <a:r>
              <a:rPr lang="es-ES" i="1" dirty="0" err="1" smtClean="0"/>
              <a:t>dataset</a:t>
            </a:r>
            <a:r>
              <a:rPr lang="es-ES" i="1" dirty="0" smtClean="0"/>
              <a:t> </a:t>
            </a:r>
            <a:r>
              <a:rPr lang="es-ES" dirty="0" smtClean="0"/>
              <a:t>anterior, se puede entrenar a un mecanismo de entrenamiento supervisado (en principio redes neuronales artificiales) o clasificadores n-bayesianos para la identificación automática del perfil a partir de la interacción de los usuarios con la plataforma de MOOC.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ario\Escritorio\Eventos 20 de marzo de 2015\Imagenes Internet sobre MOOCs\Figure_1_MOOCs_and_Open_Education_Timeline_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68" y="617549"/>
            <a:ext cx="8769350" cy="452596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071966" y="55292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dirty="0" smtClean="0">
                <a:latin typeface="+mj-lt"/>
              </a:rPr>
              <a:t>Fuente: http://www.wikipedia.org/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689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MOOC flexible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 la identificación del estilo de aprendizaje del estudiante, la plataforma puede definir una ruta de aprendizaje acorde a sus preferencias a través de un sistema basado en reglas.</a:t>
            </a:r>
          </a:p>
          <a:p>
            <a:r>
              <a:rPr lang="es-ES" dirty="0" smtClean="0"/>
              <a:t>Se tomarán medidas para identificar el impacto en el MOOC de usar la identificación de estilos de aprendizaje.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357430"/>
            <a:ext cx="3937519" cy="2214578"/>
          </a:xfrm>
          <a:prstGeom prst="rect">
            <a:avLst/>
          </a:prstGeom>
        </p:spPr>
      </p:pic>
      <p:pic>
        <p:nvPicPr>
          <p:cNvPr id="8" name="7 Imagen" descr="100-cursos-mooc-gratuitos-para-hacer-en-noviemb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85728"/>
            <a:ext cx="2965492" cy="1714298"/>
          </a:xfrm>
          <a:prstGeom prst="rect">
            <a:avLst/>
          </a:prstGeom>
        </p:spPr>
      </p:pic>
      <p:pic>
        <p:nvPicPr>
          <p:cNvPr id="9" name="8 Imagen" descr="18360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500306"/>
            <a:ext cx="1559258" cy="1176331"/>
          </a:xfrm>
          <a:prstGeom prst="rect">
            <a:avLst/>
          </a:prstGeom>
        </p:spPr>
      </p:pic>
      <p:pic>
        <p:nvPicPr>
          <p:cNvPr id="10" name="9 Imagen" descr="sin-tc3adtulo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14290"/>
            <a:ext cx="2428892" cy="1738249"/>
          </a:xfrm>
          <a:prstGeom prst="rect">
            <a:avLst/>
          </a:prstGeom>
        </p:spPr>
      </p:pic>
      <p:pic>
        <p:nvPicPr>
          <p:cNvPr id="11" name="10 Imagen" descr="fig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4786322"/>
            <a:ext cx="2571768" cy="12525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42910" y="500042"/>
          <a:ext cx="792962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803"/>
                <a:gridCol w="1132803"/>
                <a:gridCol w="1132803"/>
                <a:gridCol w="1132803"/>
                <a:gridCol w="898076"/>
                <a:gridCol w="928694"/>
                <a:gridCol w="15716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Atrib</a:t>
                      </a:r>
                      <a:r>
                        <a:rPr lang="es-ES" baseline="0" dirty="0" smtClean="0"/>
                        <a:t> 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Atrib</a:t>
                      </a:r>
                      <a:r>
                        <a:rPr lang="es-ES" dirty="0" smtClean="0"/>
                        <a:t>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Atrib</a:t>
                      </a:r>
                      <a:r>
                        <a:rPr lang="es-ES" dirty="0" smtClean="0"/>
                        <a:t> 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Atrib</a:t>
                      </a:r>
                      <a:r>
                        <a:rPr lang="es-ES" dirty="0" smtClean="0"/>
                        <a:t> 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…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Atrib</a:t>
                      </a:r>
                      <a:r>
                        <a:rPr lang="es-ES" dirty="0" smtClean="0"/>
                        <a:t> 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Clase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acomodador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divergente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asimilador</a:t>
                      </a:r>
                      <a:endParaRPr lang="es-E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convergente</a:t>
                      </a:r>
                      <a:endParaRPr lang="es-E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643174" y="2571744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Algoritmo de aprendizaje supervisado</a:t>
            </a:r>
            <a:endParaRPr lang="es-ES" b="1" dirty="0"/>
          </a:p>
        </p:txBody>
      </p:sp>
      <p:sp>
        <p:nvSpPr>
          <p:cNvPr id="6" name="5 Multidocumento"/>
          <p:cNvSpPr/>
          <p:nvPr/>
        </p:nvSpPr>
        <p:spPr>
          <a:xfrm>
            <a:off x="214282" y="3214686"/>
            <a:ext cx="1571636" cy="12858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Red neuronal artificial</a:t>
            </a:r>
            <a:endParaRPr lang="es-ES" b="1" dirty="0"/>
          </a:p>
        </p:txBody>
      </p:sp>
      <p:sp>
        <p:nvSpPr>
          <p:cNvPr id="7" name="6 Multidocumento"/>
          <p:cNvSpPr/>
          <p:nvPr/>
        </p:nvSpPr>
        <p:spPr>
          <a:xfrm>
            <a:off x="2000232" y="3214686"/>
            <a:ext cx="1571636" cy="128588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Clasificador</a:t>
            </a:r>
          </a:p>
          <a:p>
            <a:pPr algn="ctr"/>
            <a:r>
              <a:rPr lang="es-ES" b="1" dirty="0" smtClean="0"/>
              <a:t>Bayesiano</a:t>
            </a:r>
            <a:endParaRPr lang="es-ES" b="1" dirty="0"/>
          </a:p>
        </p:txBody>
      </p:sp>
      <p:sp>
        <p:nvSpPr>
          <p:cNvPr id="8" name="7 Multidocumento"/>
          <p:cNvSpPr/>
          <p:nvPr/>
        </p:nvSpPr>
        <p:spPr>
          <a:xfrm>
            <a:off x="4071934" y="3214686"/>
            <a:ext cx="1571636" cy="1285884"/>
          </a:xfrm>
          <a:prstGeom prst="flowChartMultidocument">
            <a:avLst/>
          </a:prstGeom>
          <a:solidFill>
            <a:schemeClr val="accent4"/>
          </a:solidFill>
          <a:ln>
            <a:solidFill>
              <a:srgbClr val="3D2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Máquina de vector de soporte</a:t>
            </a:r>
            <a:endParaRPr lang="es-ES" b="1" dirty="0"/>
          </a:p>
        </p:txBody>
      </p:sp>
      <p:sp>
        <p:nvSpPr>
          <p:cNvPr id="9" name="8 Multidocumento"/>
          <p:cNvSpPr/>
          <p:nvPr/>
        </p:nvSpPr>
        <p:spPr>
          <a:xfrm>
            <a:off x="5748346" y="3214686"/>
            <a:ext cx="1571636" cy="1285884"/>
          </a:xfrm>
          <a:prstGeom prst="flowChartMultidocument">
            <a:avLst/>
          </a:prstGeom>
          <a:solidFill>
            <a:schemeClr val="accent4"/>
          </a:solidFill>
          <a:ln>
            <a:solidFill>
              <a:srgbClr val="3D2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Vecino próximo</a:t>
            </a:r>
            <a:endParaRPr lang="es-ES" b="1" dirty="0"/>
          </a:p>
        </p:txBody>
      </p:sp>
      <p:sp>
        <p:nvSpPr>
          <p:cNvPr id="10" name="9 Multidocumento"/>
          <p:cNvSpPr/>
          <p:nvPr/>
        </p:nvSpPr>
        <p:spPr>
          <a:xfrm>
            <a:off x="7429488" y="3214686"/>
            <a:ext cx="1571636" cy="1285884"/>
          </a:xfrm>
          <a:prstGeom prst="flowChartMultidocument">
            <a:avLst/>
          </a:prstGeom>
          <a:solidFill>
            <a:schemeClr val="accent4"/>
          </a:solidFill>
          <a:ln>
            <a:solidFill>
              <a:srgbClr val="3D2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Árboles de decisión</a:t>
            </a:r>
            <a:endParaRPr lang="es-ES" b="1" dirty="0"/>
          </a:p>
        </p:txBody>
      </p:sp>
      <p:pic>
        <p:nvPicPr>
          <p:cNvPr id="11" name="10 Imagen" descr="sin-tc3adtulo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5000636"/>
            <a:ext cx="1714512" cy="1226999"/>
          </a:xfrm>
          <a:prstGeom prst="rect">
            <a:avLst/>
          </a:prstGeom>
        </p:spPr>
      </p:pic>
      <p:pic>
        <p:nvPicPr>
          <p:cNvPr id="12" name="11 Imagen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5000636"/>
            <a:ext cx="1285884" cy="723219"/>
          </a:xfrm>
          <a:prstGeom prst="rect">
            <a:avLst/>
          </a:prstGeom>
        </p:spPr>
      </p:pic>
      <p:pic>
        <p:nvPicPr>
          <p:cNvPr id="13" name="12 Imagen" descr="100-cursos-mooc-gratuitos-para-hacer-en-noviemb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12752"/>
            <a:ext cx="1214446" cy="702050"/>
          </a:xfrm>
          <a:prstGeom prst="rect">
            <a:avLst/>
          </a:prstGeom>
        </p:spPr>
      </p:pic>
      <p:pic>
        <p:nvPicPr>
          <p:cNvPr id="14" name="13 Imagen" descr="fig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5000637"/>
            <a:ext cx="1500198" cy="7306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ultidocumento"/>
          <p:cNvSpPr/>
          <p:nvPr/>
        </p:nvSpPr>
        <p:spPr>
          <a:xfrm>
            <a:off x="107504" y="3391647"/>
            <a:ext cx="1695147" cy="100541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Acomodador</a:t>
            </a:r>
            <a:endParaRPr lang="es-ES" b="1" dirty="0"/>
          </a:p>
        </p:txBody>
      </p:sp>
      <p:sp>
        <p:nvSpPr>
          <p:cNvPr id="8" name="7 Multidocumento"/>
          <p:cNvSpPr/>
          <p:nvPr/>
        </p:nvSpPr>
        <p:spPr>
          <a:xfrm>
            <a:off x="3814643" y="5082487"/>
            <a:ext cx="1695147" cy="1005415"/>
          </a:xfrm>
          <a:prstGeom prst="flowChartMultidocument">
            <a:avLst/>
          </a:prstGeom>
          <a:solidFill>
            <a:schemeClr val="accent4"/>
          </a:solidFill>
          <a:ln>
            <a:solidFill>
              <a:srgbClr val="3D2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Divergente</a:t>
            </a:r>
            <a:endParaRPr lang="es-ES" b="1" dirty="0"/>
          </a:p>
        </p:txBody>
      </p:sp>
      <p:sp>
        <p:nvSpPr>
          <p:cNvPr id="9" name="8 Multidocumento"/>
          <p:cNvSpPr/>
          <p:nvPr/>
        </p:nvSpPr>
        <p:spPr>
          <a:xfrm>
            <a:off x="3792268" y="1700808"/>
            <a:ext cx="1695147" cy="1005415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Asimilador</a:t>
            </a:r>
            <a:endParaRPr lang="es-ES" b="1" dirty="0"/>
          </a:p>
        </p:txBody>
      </p:sp>
      <p:sp>
        <p:nvSpPr>
          <p:cNvPr id="10" name="9 Multidocumento"/>
          <p:cNvSpPr/>
          <p:nvPr/>
        </p:nvSpPr>
        <p:spPr>
          <a:xfrm>
            <a:off x="7351194" y="3391647"/>
            <a:ext cx="1695147" cy="1005415"/>
          </a:xfrm>
          <a:prstGeom prst="flowChartMultidocumen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Convergente</a:t>
            </a:r>
            <a:endParaRPr lang="es-ES" b="1" dirty="0"/>
          </a:p>
        </p:txBody>
      </p:sp>
      <p:pic>
        <p:nvPicPr>
          <p:cNvPr id="12" name="11 Imagen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518" y="1535006"/>
            <a:ext cx="2048485" cy="1152128"/>
          </a:xfrm>
          <a:prstGeom prst="rect">
            <a:avLst/>
          </a:prstGeom>
        </p:spPr>
      </p:pic>
      <p:pic>
        <p:nvPicPr>
          <p:cNvPr id="13" name="12 Imagen" descr="100-cursos-mooc-gratuitos-para-hacer-en-noviemb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1934681" cy="1118405"/>
          </a:xfrm>
          <a:prstGeom prst="rect">
            <a:avLst/>
          </a:prstGeom>
        </p:spPr>
      </p:pic>
      <p:pic>
        <p:nvPicPr>
          <p:cNvPr id="14" name="13 Imagen" descr="fig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81532"/>
            <a:ext cx="2095576" cy="1020651"/>
          </a:xfrm>
          <a:prstGeom prst="rect">
            <a:avLst/>
          </a:prstGeom>
        </p:spPr>
      </p:pic>
      <p:sp>
        <p:nvSpPr>
          <p:cNvPr id="17" name="16 Llamada de flecha cuádruple"/>
          <p:cNvSpPr/>
          <p:nvPr/>
        </p:nvSpPr>
        <p:spPr>
          <a:xfrm>
            <a:off x="1950594" y="2778231"/>
            <a:ext cx="5256584" cy="2232248"/>
          </a:xfrm>
          <a:prstGeom prst="quadArrow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Sistema basado en reglas para la selección de la ruta de aprendizaje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7619706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Título"/>
          <p:cNvSpPr>
            <a:spLocks noGrp="1"/>
          </p:cNvSpPr>
          <p:nvPr>
            <p:ph type="title"/>
          </p:nvPr>
        </p:nvSpPr>
        <p:spPr>
          <a:xfrm>
            <a:off x="457200" y="2636838"/>
            <a:ext cx="8229600" cy="1143000"/>
          </a:xfrm>
        </p:spPr>
        <p:txBody>
          <a:bodyPr/>
          <a:lstStyle/>
          <a:p>
            <a:r>
              <a:rPr lang="es-ES" altLang="es-ES" smtClean="0"/>
              <a:t>¡Muchas gracias!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8 Marcador de contenido"/>
          <p:cNvSpPr txBox="1">
            <a:spLocks/>
          </p:cNvSpPr>
          <p:nvPr/>
        </p:nvSpPr>
        <p:spPr>
          <a:xfrm>
            <a:off x="4143375" y="3929063"/>
            <a:ext cx="4286250" cy="8572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" sz="4800" dirty="0">
                <a:latin typeface="+mn-lt"/>
              </a:rPr>
              <a:t>n line</a:t>
            </a:r>
          </a:p>
        </p:txBody>
      </p:sp>
      <p:pic>
        <p:nvPicPr>
          <p:cNvPr id="5" name="4 Imagen" descr="068202-abstract-red-and-gold-paint-splatter-icon-alphanumeric-letter-o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714625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068178-abstract-red-and-gold-paint-splatter-icon-alphanumeric-letter-c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857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068198-abstract-red-and-gold-paint-splatter-icon-alphanumeric-letter-m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643063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068202-abstract-red-and-gold-paint-splatter-icon-alphanumeric-letter-o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1475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8 Marcador de contenido"/>
          <p:cNvSpPr txBox="1">
            <a:spLocks/>
          </p:cNvSpPr>
          <p:nvPr/>
        </p:nvSpPr>
        <p:spPr>
          <a:xfrm>
            <a:off x="3286116" y="2928934"/>
            <a:ext cx="5643602" cy="85725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pen</a:t>
            </a:r>
            <a:endParaRPr lang="es-ES" sz="4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18 Marcador de contenido"/>
          <p:cNvSpPr txBox="1">
            <a:spLocks/>
          </p:cNvSpPr>
          <p:nvPr/>
        </p:nvSpPr>
        <p:spPr>
          <a:xfrm>
            <a:off x="4998348" y="5072074"/>
            <a:ext cx="3500462" cy="85725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ourses</a:t>
            </a:r>
            <a:endParaRPr lang="es-ES" sz="4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1" name="18 Marcador de contenido"/>
          <p:cNvSpPr txBox="1">
            <a:spLocks/>
          </p:cNvSpPr>
          <p:nvPr/>
        </p:nvSpPr>
        <p:spPr>
          <a:xfrm>
            <a:off x="2500298" y="1843716"/>
            <a:ext cx="5643602" cy="85725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assive</a:t>
            </a:r>
            <a:endParaRPr lang="es-ES" sz="4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6394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¿qué son los MOOC?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32658" y="1310131"/>
            <a:ext cx="8872299" cy="5161952"/>
            <a:chOff x="332658" y="1081531"/>
            <a:chExt cx="8872299" cy="5161952"/>
          </a:xfrm>
        </p:grpSpPr>
        <p:grpSp>
          <p:nvGrpSpPr>
            <p:cNvPr id="5" name="11 Grupo"/>
            <p:cNvGrpSpPr/>
            <p:nvPr/>
          </p:nvGrpSpPr>
          <p:grpSpPr>
            <a:xfrm>
              <a:off x="332658" y="1081531"/>
              <a:ext cx="8872299" cy="5105004"/>
              <a:chOff x="332658" y="1081531"/>
              <a:chExt cx="8872299" cy="5105004"/>
            </a:xfrm>
          </p:grpSpPr>
          <p:pic>
            <p:nvPicPr>
              <p:cNvPr id="7" name="Imagen 2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 amt="47000"/>
              </a:blip>
              <a:stretch>
                <a:fillRect/>
              </a:stretch>
            </p:blipFill>
            <p:spPr>
              <a:xfrm>
                <a:off x="589941" y="4412222"/>
                <a:ext cx="1774313" cy="1774313"/>
              </a:xfrm>
              <a:prstGeom prst="rect">
                <a:avLst/>
              </a:prstGeom>
            </p:spPr>
          </p:pic>
          <p:sp>
            <p:nvSpPr>
              <p:cNvPr id="8" name="Rectángulo 90"/>
              <p:cNvSpPr/>
              <p:nvPr/>
            </p:nvSpPr>
            <p:spPr>
              <a:xfrm>
                <a:off x="5366780" y="1704241"/>
                <a:ext cx="1564968" cy="1196274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Rectángulo 89"/>
              <p:cNvSpPr/>
              <p:nvPr/>
            </p:nvSpPr>
            <p:spPr>
              <a:xfrm>
                <a:off x="7169360" y="1704241"/>
                <a:ext cx="1564968" cy="1196274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Rectángulo 88"/>
              <p:cNvSpPr/>
              <p:nvPr/>
            </p:nvSpPr>
            <p:spPr>
              <a:xfrm>
                <a:off x="3572392" y="1704241"/>
                <a:ext cx="1564968" cy="1196274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Rectángulo 87"/>
              <p:cNvSpPr/>
              <p:nvPr/>
            </p:nvSpPr>
            <p:spPr>
              <a:xfrm>
                <a:off x="1712456" y="1704241"/>
                <a:ext cx="1564968" cy="1196274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Rectángulo 80"/>
              <p:cNvSpPr/>
              <p:nvPr/>
            </p:nvSpPr>
            <p:spPr>
              <a:xfrm>
                <a:off x="7161177" y="1081531"/>
                <a:ext cx="1564968" cy="6227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CuadroTexto 82"/>
              <p:cNvSpPr txBox="1"/>
              <p:nvPr/>
            </p:nvSpPr>
            <p:spPr>
              <a:xfrm>
                <a:off x="7259492" y="2127034"/>
                <a:ext cx="139289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Sin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ningún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requisito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admisión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ni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restricción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para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el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acceso</a:t>
                </a:r>
                <a:endParaRPr lang="es-ES_tradnl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Rectángulo 77"/>
              <p:cNvSpPr/>
              <p:nvPr/>
            </p:nvSpPr>
            <p:spPr>
              <a:xfrm>
                <a:off x="5366789" y="1081531"/>
                <a:ext cx="1564968" cy="6227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72"/>
              <p:cNvSpPr/>
              <p:nvPr/>
            </p:nvSpPr>
            <p:spPr>
              <a:xfrm>
                <a:off x="3556015" y="1081531"/>
                <a:ext cx="1564968" cy="6227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6" name="Imagen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6531" y="3769043"/>
                <a:ext cx="1281471" cy="865238"/>
              </a:xfrm>
              <a:prstGeom prst="rect">
                <a:avLst/>
              </a:prstGeom>
            </p:spPr>
          </p:pic>
          <p:pic>
            <p:nvPicPr>
              <p:cNvPr id="17" name="Imagen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710" y="3383935"/>
                <a:ext cx="3080774" cy="2654713"/>
              </a:xfrm>
              <a:prstGeom prst="rect">
                <a:avLst/>
              </a:prstGeom>
            </p:spPr>
          </p:pic>
          <p:pic>
            <p:nvPicPr>
              <p:cNvPr id="18" name="Imagen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2078" y="3220076"/>
                <a:ext cx="1281471" cy="865238"/>
              </a:xfrm>
              <a:prstGeom prst="rect">
                <a:avLst/>
              </a:prstGeom>
            </p:spPr>
          </p:pic>
          <p:pic>
            <p:nvPicPr>
              <p:cNvPr id="19" name="Imagen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658" y="3220076"/>
                <a:ext cx="1281471" cy="865238"/>
              </a:xfrm>
              <a:prstGeom prst="rect">
                <a:avLst/>
              </a:prstGeom>
            </p:spPr>
          </p:pic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4776" y="5241490"/>
                <a:ext cx="562077" cy="799203"/>
              </a:xfrm>
              <a:prstGeom prst="rect">
                <a:avLst/>
              </a:prstGeom>
            </p:spPr>
          </p:pic>
          <p:pic>
            <p:nvPicPr>
              <p:cNvPr id="21" name="Imagen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9626" y="4141832"/>
                <a:ext cx="931972" cy="1036492"/>
              </a:xfrm>
              <a:prstGeom prst="rect">
                <a:avLst/>
              </a:prstGeom>
            </p:spPr>
          </p:pic>
          <p:sp>
            <p:nvSpPr>
              <p:cNvPr id="22" name="Rectángulo 5"/>
              <p:cNvSpPr/>
              <p:nvPr/>
            </p:nvSpPr>
            <p:spPr>
              <a:xfrm>
                <a:off x="532598" y="3170591"/>
                <a:ext cx="9183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>
                    <a:solidFill>
                      <a:schemeClr val="bg1"/>
                    </a:solidFill>
                  </a:rPr>
                  <a:t>¿</a:t>
                </a:r>
                <a:r>
                  <a:rPr lang="es-ES_tradnl" b="1" dirty="0" smtClean="0">
                    <a:solidFill>
                      <a:schemeClr val="bg1"/>
                    </a:solidFill>
                  </a:rPr>
                  <a:t>Qué? </a:t>
                </a:r>
                <a:endParaRPr lang="es-E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CuadroTexto 49"/>
              <p:cNvSpPr txBox="1"/>
              <p:nvPr/>
            </p:nvSpPr>
            <p:spPr>
              <a:xfrm>
                <a:off x="3170915" y="3629725"/>
                <a:ext cx="2769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Para </a:t>
                </a:r>
                <a:r>
                  <a:rPr lang="es-ES_tradnl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cualquiera, donde quiera, cuando quiera </a:t>
                </a:r>
              </a:p>
              <a:p>
                <a:r>
                  <a:rPr lang="es-ES_tradnl" sz="1600" dirty="0">
                    <a:solidFill>
                      <a:srgbClr val="FF0000"/>
                    </a:solidFill>
                  </a:rPr>
                  <a:t>– </a:t>
                </a:r>
                <a:r>
                  <a:rPr lang="es-ES_tradnl" sz="1600" b="1" dirty="0">
                    <a:solidFill>
                      <a:srgbClr val="FF0000"/>
                    </a:solidFill>
                  </a:rPr>
                  <a:t>y gratis</a:t>
                </a:r>
                <a:endParaRPr lang="es-ES_tradnl" sz="1600" b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Rectángulo 50"/>
              <p:cNvSpPr/>
              <p:nvPr/>
            </p:nvSpPr>
            <p:spPr>
              <a:xfrm>
                <a:off x="3367571" y="3195155"/>
                <a:ext cx="10077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FFFFFF"/>
                    </a:solidFill>
                  </a:rPr>
                  <a:t>Para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…</a:t>
                </a:r>
                <a:endParaRPr lang="es-E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ángulo 51"/>
              <p:cNvSpPr/>
              <p:nvPr/>
            </p:nvSpPr>
            <p:spPr>
              <a:xfrm>
                <a:off x="6848959" y="3727728"/>
                <a:ext cx="1307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 smtClean="0">
                    <a:solidFill>
                      <a:srgbClr val="FFFFFF"/>
                    </a:solidFill>
                  </a:rPr>
                  <a:t>¿</a:t>
                </a:r>
                <a:r>
                  <a:rPr lang="es-ES_tradnl" b="1" dirty="0" smtClean="0">
                    <a:solidFill>
                      <a:srgbClr val="FFFFFF"/>
                    </a:solidFill>
                  </a:rPr>
                  <a:t>Por qué</a:t>
                </a:r>
                <a:r>
                  <a:rPr lang="es-ES_tradnl" b="1" dirty="0">
                    <a:solidFill>
                      <a:srgbClr val="FFFFFF"/>
                    </a:solidFill>
                  </a:rPr>
                  <a:t>? </a:t>
                </a:r>
                <a:endParaRPr lang="es-E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CuadroTexto 52"/>
              <p:cNvSpPr txBox="1"/>
              <p:nvPr/>
            </p:nvSpPr>
            <p:spPr>
              <a:xfrm>
                <a:off x="7000892" y="4145908"/>
                <a:ext cx="2204065" cy="159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 smtClean="0">
                    <a:solidFill>
                      <a:srgbClr val="404040"/>
                    </a:solidFill>
                  </a:rPr>
                  <a:t>- Por </a:t>
                </a:r>
                <a:r>
                  <a:rPr lang="es-ES_tradnl" sz="1400" dirty="0">
                    <a:solidFill>
                      <a:srgbClr val="404040"/>
                    </a:solidFill>
                  </a:rPr>
                  <a:t>equidad</a:t>
                </a: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 smtClean="0">
                    <a:solidFill>
                      <a:srgbClr val="404040"/>
                    </a:solidFill>
                  </a:rPr>
                  <a:t>- Para </a:t>
                </a:r>
                <a:r>
                  <a:rPr lang="es-ES_tradnl" sz="1400" dirty="0">
                    <a:solidFill>
                      <a:srgbClr val="404040"/>
                    </a:solidFill>
                  </a:rPr>
                  <a:t>ahorrar costos</a:t>
                </a:r>
                <a:r>
                  <a:rPr lang="es-ES_tradnl" sz="1400" dirty="0" smtClean="0">
                    <a:solidFill>
                      <a:srgbClr val="404040"/>
                    </a:solidFill>
                  </a:rPr>
                  <a:t>/   </a:t>
                </a: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 smtClean="0">
                    <a:solidFill>
                      <a:srgbClr val="404040"/>
                    </a:solidFill>
                  </a:rPr>
                  <a:t>  sostenibilidad</a:t>
                </a:r>
                <a:endParaRPr lang="es-ES_tradnl" sz="1400" dirty="0">
                  <a:solidFill>
                    <a:srgbClr val="404040"/>
                  </a:solidFill>
                </a:endParaRP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 smtClean="0">
                    <a:solidFill>
                      <a:srgbClr val="404040"/>
                    </a:solidFill>
                  </a:rPr>
                  <a:t>- Por negocio</a:t>
                </a: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 smtClean="0">
                    <a:solidFill>
                      <a:srgbClr val="404040"/>
                    </a:solidFill>
                  </a:rPr>
                  <a:t>- Para </a:t>
                </a:r>
                <a:r>
                  <a:rPr lang="es-ES_tradnl" sz="1400" dirty="0">
                    <a:solidFill>
                      <a:srgbClr val="404040"/>
                    </a:solidFill>
                  </a:rPr>
                  <a:t>mejorar </a:t>
                </a:r>
                <a:r>
                  <a:rPr lang="es-ES_tradnl" sz="1400" dirty="0" smtClean="0">
                    <a:solidFill>
                      <a:srgbClr val="404040"/>
                    </a:solidFill>
                  </a:rPr>
                  <a:t> </a:t>
                </a: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>
                    <a:solidFill>
                      <a:srgbClr val="404040"/>
                    </a:solidFill>
                  </a:rPr>
                  <a:t> </a:t>
                </a:r>
                <a:r>
                  <a:rPr lang="es-ES_tradnl" sz="1400" dirty="0" smtClean="0">
                    <a:solidFill>
                      <a:srgbClr val="404040"/>
                    </a:solidFill>
                  </a:rPr>
                  <a:t> aprendizaje en </a:t>
                </a:r>
                <a:r>
                  <a:rPr lang="es-ES_tradnl" sz="1400" dirty="0">
                    <a:solidFill>
                      <a:srgbClr val="404040"/>
                    </a:solidFill>
                  </a:rPr>
                  <a:t>el </a:t>
                </a:r>
                <a:endParaRPr lang="es-ES_tradnl" sz="1400" dirty="0" smtClean="0">
                  <a:solidFill>
                    <a:srgbClr val="404040"/>
                  </a:solidFill>
                </a:endParaRP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>
                    <a:solidFill>
                      <a:srgbClr val="404040"/>
                    </a:solidFill>
                  </a:rPr>
                  <a:t> </a:t>
                </a:r>
                <a:r>
                  <a:rPr lang="es-ES_tradnl" sz="1400" dirty="0" smtClean="0">
                    <a:solidFill>
                      <a:srgbClr val="404040"/>
                    </a:solidFill>
                  </a:rPr>
                  <a:t> propio campus</a:t>
                </a:r>
                <a:endParaRPr lang="es-ES_tradnl" sz="1400" dirty="0">
                  <a:solidFill>
                    <a:srgbClr val="404040"/>
                  </a:solidFill>
                </a:endParaRPr>
              </a:p>
            </p:txBody>
          </p:sp>
          <p:sp>
            <p:nvSpPr>
              <p:cNvPr id="27" name="CuadroTexto 8"/>
              <p:cNvSpPr txBox="1"/>
              <p:nvPr/>
            </p:nvSpPr>
            <p:spPr>
              <a:xfrm>
                <a:off x="434270" y="3564181"/>
                <a:ext cx="21303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Expandir el  accesso a educación de clase </a:t>
                </a:r>
                <a:r>
                  <a:rPr lang="es-ES_tradnl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mundial</a:t>
                </a:r>
                <a:endPara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28" name="Imagen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9598" y="5144749"/>
                <a:ext cx="1139313" cy="146644"/>
              </a:xfrm>
              <a:prstGeom prst="rect">
                <a:avLst/>
              </a:prstGeom>
            </p:spPr>
          </p:pic>
          <p:pic>
            <p:nvPicPr>
              <p:cNvPr id="29" name="Imagen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5222" y="4397067"/>
                <a:ext cx="856271" cy="592803"/>
              </a:xfrm>
              <a:prstGeom prst="rect">
                <a:avLst/>
              </a:prstGeom>
            </p:spPr>
          </p:pic>
          <p:pic>
            <p:nvPicPr>
              <p:cNvPr id="30" name="Imagen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559" y="4662126"/>
                <a:ext cx="2086181" cy="1420761"/>
              </a:xfrm>
              <a:prstGeom prst="rect">
                <a:avLst/>
              </a:prstGeom>
            </p:spPr>
          </p:pic>
          <p:pic>
            <p:nvPicPr>
              <p:cNvPr id="31" name="Imagen 2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0784" y="5728519"/>
                <a:ext cx="395487" cy="318319"/>
              </a:xfrm>
              <a:prstGeom prst="rect">
                <a:avLst/>
              </a:prstGeom>
            </p:spPr>
          </p:pic>
          <p:sp>
            <p:nvSpPr>
              <p:cNvPr id="32" name="Rectángulo 29"/>
              <p:cNvSpPr/>
              <p:nvPr/>
            </p:nvSpPr>
            <p:spPr>
              <a:xfrm>
                <a:off x="393260" y="1187751"/>
                <a:ext cx="11416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MOOC</a:t>
                </a:r>
                <a:endParaRPr lang="es-E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" name="Rectángulo 255"/>
              <p:cNvSpPr/>
              <p:nvPr/>
            </p:nvSpPr>
            <p:spPr>
              <a:xfrm>
                <a:off x="1712456" y="1081531"/>
                <a:ext cx="1564968" cy="6227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Rectángulo 48"/>
              <p:cNvSpPr/>
              <p:nvPr/>
            </p:nvSpPr>
            <p:spPr>
              <a:xfrm>
                <a:off x="1777971" y="1138589"/>
                <a:ext cx="14527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err="1" smtClean="0">
                    <a:solidFill>
                      <a:schemeClr val="bg1"/>
                    </a:solidFill>
                  </a:rPr>
                  <a:t>Massive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ángulo 56"/>
              <p:cNvSpPr/>
              <p:nvPr/>
            </p:nvSpPr>
            <p:spPr>
              <a:xfrm>
                <a:off x="3842739" y="1122202"/>
                <a:ext cx="1008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chemeClr val="bg1"/>
                    </a:solidFill>
                  </a:rPr>
                  <a:t>Open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ángulo 57"/>
              <p:cNvSpPr/>
              <p:nvPr/>
            </p:nvSpPr>
            <p:spPr>
              <a:xfrm>
                <a:off x="5530621" y="1122202"/>
                <a:ext cx="12265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chemeClr val="bg1"/>
                    </a:solidFill>
                  </a:rPr>
                  <a:t>Online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ángulo 58"/>
              <p:cNvSpPr/>
              <p:nvPr/>
            </p:nvSpPr>
            <p:spPr>
              <a:xfrm>
                <a:off x="7325018" y="1122202"/>
                <a:ext cx="12650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err="1" smtClean="0">
                    <a:solidFill>
                      <a:schemeClr val="bg1"/>
                    </a:solidFill>
                  </a:rPr>
                  <a:t>Course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ángulo 61"/>
              <p:cNvSpPr/>
              <p:nvPr/>
            </p:nvSpPr>
            <p:spPr>
              <a:xfrm>
                <a:off x="1966433" y="1712123"/>
                <a:ext cx="10886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rgbClr val="2F6DB3"/>
                    </a:solidFill>
                  </a:rPr>
                  <a:t>Curso</a:t>
                </a:r>
                <a:endParaRPr lang="es-ES" sz="2400" dirty="0">
                  <a:solidFill>
                    <a:srgbClr val="2F6DB3"/>
                  </a:solidFill>
                </a:endParaRPr>
              </a:p>
            </p:txBody>
          </p:sp>
          <p:sp>
            <p:nvSpPr>
              <p:cNvPr id="39" name="Rectángulo 67"/>
              <p:cNvSpPr/>
              <p:nvPr/>
            </p:nvSpPr>
            <p:spPr>
              <a:xfrm>
                <a:off x="3744411" y="1712123"/>
                <a:ext cx="12265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rgbClr val="2F6DB3"/>
                    </a:solidFill>
                  </a:rPr>
                  <a:t>Online</a:t>
                </a:r>
                <a:endParaRPr lang="es-ES" sz="2400" dirty="0">
                  <a:solidFill>
                    <a:srgbClr val="2F6DB3"/>
                  </a:solidFill>
                </a:endParaRPr>
              </a:p>
            </p:txBody>
          </p:sp>
          <p:sp>
            <p:nvSpPr>
              <p:cNvPr id="40" name="Rectángulo 68"/>
              <p:cNvSpPr/>
              <p:nvPr/>
            </p:nvSpPr>
            <p:spPr>
              <a:xfrm>
                <a:off x="5506035" y="1712123"/>
                <a:ext cx="12973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rgbClr val="2F6DB3"/>
                    </a:solidFill>
                  </a:rPr>
                  <a:t>Masivo</a:t>
                </a:r>
                <a:endParaRPr lang="es-ES" sz="2400" dirty="0">
                  <a:solidFill>
                    <a:srgbClr val="2F6DB3"/>
                  </a:solidFill>
                </a:endParaRPr>
              </a:p>
            </p:txBody>
          </p:sp>
          <p:sp>
            <p:nvSpPr>
              <p:cNvPr id="41" name="Rectángulo 69"/>
              <p:cNvSpPr/>
              <p:nvPr/>
            </p:nvSpPr>
            <p:spPr>
              <a:xfrm>
                <a:off x="7284035" y="1712123"/>
                <a:ext cx="13274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rgbClr val="2F6DB3"/>
                    </a:solidFill>
                  </a:rPr>
                  <a:t>Abierto</a:t>
                </a:r>
                <a:endParaRPr lang="es-ES" sz="2400" dirty="0">
                  <a:solidFill>
                    <a:srgbClr val="2F6DB3"/>
                  </a:solidFill>
                </a:endParaRPr>
              </a:p>
            </p:txBody>
          </p:sp>
          <p:sp>
            <p:nvSpPr>
              <p:cNvPr id="42" name="CuadroTexto 71"/>
              <p:cNvSpPr txBox="1"/>
              <p:nvPr/>
            </p:nvSpPr>
            <p:spPr>
              <a:xfrm>
                <a:off x="1818970" y="2143415"/>
                <a:ext cx="13847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Estructurado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organizado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como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una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asignatura</a:t>
                </a:r>
                <a:endParaRPr lang="es-E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CuadroTexto 74"/>
              <p:cNvSpPr txBox="1"/>
              <p:nvPr/>
            </p:nvSpPr>
            <p:spPr>
              <a:xfrm>
                <a:off x="3596968" y="2176180"/>
                <a:ext cx="15240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Basado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 la 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Web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CuadroTexto 79"/>
              <p:cNvSpPr txBox="1"/>
              <p:nvPr/>
            </p:nvSpPr>
            <p:spPr>
              <a:xfrm>
                <a:off x="5440533" y="2143418"/>
                <a:ext cx="142566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Número </a:t>
                </a:r>
                <a:r>
                  <a:rPr lang="es-ES_tradnl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ilimitado de </a:t>
                </a:r>
                <a:r>
                  <a:rPr lang="es-ES_tradnl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estudiantes</a:t>
                </a:r>
              </a:p>
            </p:txBody>
          </p:sp>
          <p:pic>
            <p:nvPicPr>
              <p:cNvPr id="45" name="Imagen 8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3811807">
                <a:off x="5026468" y="1187280"/>
                <a:ext cx="405067" cy="472982"/>
              </a:xfrm>
              <a:prstGeom prst="rect">
                <a:avLst/>
              </a:prstGeom>
            </p:spPr>
          </p:pic>
          <p:pic>
            <p:nvPicPr>
              <p:cNvPr id="46" name="Imagen 8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700000">
                <a:off x="3229770" y="1991935"/>
                <a:ext cx="405067" cy="472982"/>
              </a:xfrm>
              <a:prstGeom prst="rect">
                <a:avLst/>
              </a:prstGeom>
            </p:spPr>
          </p:pic>
          <p:pic>
            <p:nvPicPr>
              <p:cNvPr id="47" name="Imagen 8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700000">
                <a:off x="6834930" y="1991935"/>
                <a:ext cx="405067" cy="472982"/>
              </a:xfrm>
              <a:prstGeom prst="rect">
                <a:avLst/>
              </a:prstGeom>
            </p:spPr>
          </p:pic>
          <p:pic>
            <p:nvPicPr>
              <p:cNvPr id="48" name="Imagen 25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9890" y="4522840"/>
                <a:ext cx="1548612" cy="1614130"/>
              </a:xfrm>
              <a:prstGeom prst="rect">
                <a:avLst/>
              </a:prstGeom>
            </p:spPr>
          </p:pic>
        </p:grpSp>
        <p:pic>
          <p:nvPicPr>
            <p:cNvPr id="6" name="Imagen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6416" y="4643283"/>
              <a:ext cx="1225153" cy="1600200"/>
            </a:xfrm>
            <a:prstGeom prst="rect">
              <a:avLst/>
            </a:prstGeom>
          </p:spPr>
        </p:pic>
      </p:grpSp>
      <p:grpSp>
        <p:nvGrpSpPr>
          <p:cNvPr id="49" name="3 Grupo"/>
          <p:cNvGrpSpPr/>
          <p:nvPr/>
        </p:nvGrpSpPr>
        <p:grpSpPr>
          <a:xfrm>
            <a:off x="240955" y="445513"/>
            <a:ext cx="8731171" cy="769441"/>
            <a:chOff x="240955" y="445513"/>
            <a:chExt cx="8731171" cy="769441"/>
          </a:xfrm>
        </p:grpSpPr>
        <p:sp>
          <p:nvSpPr>
            <p:cNvPr id="50" name="8-9"/>
            <p:cNvSpPr txBox="1"/>
            <p:nvPr/>
          </p:nvSpPr>
          <p:spPr>
            <a:xfrm>
              <a:off x="240955" y="445513"/>
              <a:ext cx="8731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es-ES" sz="4400" b="1" dirty="0">
                  <a:latin typeface="+mj-lt"/>
                  <a:ea typeface="+mj-ea"/>
                  <a:cs typeface="+mj-cs"/>
                </a:rPr>
                <a:t>¿</a:t>
              </a:r>
              <a:r>
                <a:rPr lang="es-ES_tradnl" altLang="es-ES" sz="4400" b="1" dirty="0" smtClean="0">
                  <a:latin typeface="+mj-lt"/>
                  <a:ea typeface="+mj-ea"/>
                  <a:cs typeface="+mj-cs"/>
                </a:rPr>
                <a:t>Qué es un                  ? </a:t>
              </a:r>
            </a:p>
          </p:txBody>
        </p:sp>
        <p:pic>
          <p:nvPicPr>
            <p:cNvPr id="51" name="Imagen 258" descr="mooc.png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42744" y="571480"/>
              <a:ext cx="2111776" cy="571504"/>
            </a:xfrm>
            <a:prstGeom prst="rect">
              <a:avLst/>
            </a:prstGeom>
          </p:spPr>
        </p:pic>
      </p:grpSp>
      <p:sp>
        <p:nvSpPr>
          <p:cNvPr id="52" name="51 Rectángulo"/>
          <p:cNvSpPr/>
          <p:nvPr/>
        </p:nvSpPr>
        <p:spPr>
          <a:xfrm>
            <a:off x="3143240" y="64293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+mj-lt"/>
              </a:rPr>
              <a:t>A partir de una imagen de Iván Mercado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1091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Algunas características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200" dirty="0" smtClean="0"/>
              <a:t>En teoría, son gratuitos (</a:t>
            </a:r>
            <a:r>
              <a:rPr lang="es-ES" altLang="es-ES" sz="2200" dirty="0" err="1" smtClean="0"/>
              <a:t>Wiley</a:t>
            </a:r>
            <a:r>
              <a:rPr lang="es-ES" altLang="es-ES" sz="2200" dirty="0" smtClean="0"/>
              <a:t>, 2012),  se puede emitir un certificado tras un pago (</a:t>
            </a:r>
            <a:r>
              <a:rPr lang="es-ES" altLang="es-ES" sz="2200" dirty="0" err="1" smtClean="0"/>
              <a:t>McAuley</a:t>
            </a:r>
            <a:r>
              <a:rPr lang="es-ES" altLang="es-ES" sz="2200" dirty="0" smtClean="0"/>
              <a:t>, 2010)</a:t>
            </a:r>
          </a:p>
          <a:p>
            <a:r>
              <a:rPr lang="es-ES" altLang="es-ES" sz="2200" dirty="0" smtClean="0"/>
              <a:t>Cursos de corta duración, entre cuatro y doce semanas (</a:t>
            </a:r>
            <a:r>
              <a:rPr lang="es-ES" altLang="es-ES" sz="2200" dirty="0" err="1" smtClean="0"/>
              <a:t>Liyanagunawardena</a:t>
            </a:r>
            <a:r>
              <a:rPr lang="es-ES" altLang="es-ES" sz="2200" dirty="0" smtClean="0"/>
              <a:t> et </a:t>
            </a:r>
            <a:r>
              <a:rPr lang="es-ES" altLang="es-ES" sz="2200" dirty="0" err="1" smtClean="0"/>
              <a:t>all</a:t>
            </a:r>
            <a:r>
              <a:rPr lang="es-ES" altLang="es-ES" sz="2200" dirty="0" smtClean="0"/>
              <a:t>, 2013)</a:t>
            </a:r>
          </a:p>
          <a:p>
            <a:r>
              <a:rPr lang="es-ES" altLang="es-ES" sz="2200" dirty="0" smtClean="0"/>
              <a:t>No hay atención personalizada (</a:t>
            </a:r>
            <a:r>
              <a:rPr lang="es-ES" altLang="es-ES" sz="2200" dirty="0" err="1" smtClean="0"/>
              <a:t>Liyanagunawardena</a:t>
            </a:r>
            <a:r>
              <a:rPr lang="es-ES" altLang="es-ES" sz="2200" dirty="0" smtClean="0"/>
              <a:t> et </a:t>
            </a:r>
            <a:r>
              <a:rPr lang="es-ES" altLang="es-ES" sz="2200" dirty="0" err="1" smtClean="0"/>
              <a:t>all</a:t>
            </a:r>
            <a:r>
              <a:rPr lang="es-ES" altLang="es-ES" sz="2200" dirty="0" smtClean="0"/>
              <a:t>, 2013) ni seguimiento (</a:t>
            </a:r>
            <a:r>
              <a:rPr lang="es-ES" altLang="es-ES" sz="2200" dirty="0" err="1" smtClean="0"/>
              <a:t>Reich</a:t>
            </a:r>
            <a:r>
              <a:rPr lang="es-ES" altLang="es-ES" sz="2200" dirty="0" smtClean="0"/>
              <a:t>, 2012)</a:t>
            </a:r>
          </a:p>
          <a:p>
            <a:r>
              <a:rPr lang="es-ES" altLang="es-ES" sz="2200" dirty="0" smtClean="0"/>
              <a:t>Los contenidos se basan fundamentalmente en mini-videos (</a:t>
            </a:r>
            <a:r>
              <a:rPr lang="es-ES" altLang="es-ES" sz="2200" dirty="0" err="1" smtClean="0"/>
              <a:t>Leton</a:t>
            </a:r>
            <a:r>
              <a:rPr lang="es-ES" altLang="es-ES" sz="2200" dirty="0" smtClean="0"/>
              <a:t>, 2013)</a:t>
            </a:r>
          </a:p>
          <a:p>
            <a:r>
              <a:rPr lang="es-ES" altLang="es-ES" sz="2200" dirty="0" smtClean="0"/>
              <a:t>Evaluación sencilla (Roig, 2014)</a:t>
            </a:r>
          </a:p>
          <a:p>
            <a:r>
              <a:rPr lang="es-ES" altLang="es-ES" sz="2200" dirty="0" smtClean="0"/>
              <a:t>No hay límite inferior para el número de estudiantes inscritos (</a:t>
            </a:r>
            <a:r>
              <a:rPr lang="es-ES" altLang="es-ES" sz="2200" i="1" dirty="0" smtClean="0"/>
              <a:t>de cosecha propia</a:t>
            </a:r>
            <a:r>
              <a:rPr lang="es-ES" altLang="es-ES" sz="2200" dirty="0" smtClean="0"/>
              <a:t>). Número de </a:t>
            </a:r>
            <a:r>
              <a:rPr lang="es-ES" altLang="es-ES" sz="2200" dirty="0" err="1" smtClean="0"/>
              <a:t>Dunbar</a:t>
            </a:r>
            <a:r>
              <a:rPr lang="es-ES" altLang="es-ES" sz="2200" dirty="0" smtClean="0"/>
              <a:t>: 148 (</a:t>
            </a:r>
            <a:r>
              <a:rPr lang="es-ES" altLang="es-ES" sz="2200" dirty="0" err="1" smtClean="0"/>
              <a:t>Ecolearning</a:t>
            </a:r>
            <a:r>
              <a:rPr lang="es-ES" altLang="es-ES" sz="2200" dirty="0" smtClean="0"/>
              <a:t>, 2014).</a:t>
            </a:r>
          </a:p>
          <a:p>
            <a:endParaRPr lang="es-ES" altLang="es-ES" sz="2800" dirty="0" smtClean="0"/>
          </a:p>
          <a:p>
            <a:pPr algn="r">
              <a:buFont typeface="Arial" charset="0"/>
              <a:buNone/>
            </a:pPr>
            <a:endParaRPr lang="es-ES" altLang="es-ES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Problemas y retos de los MOOC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es-ES" altLang="es-ES" sz="2800" dirty="0" smtClean="0"/>
              <a:t>Deserción (</a:t>
            </a:r>
            <a:r>
              <a:rPr lang="es-ES" altLang="es-ES" sz="2800" dirty="0" err="1" smtClean="0"/>
              <a:t>Adamapuolos</a:t>
            </a:r>
            <a:r>
              <a:rPr lang="es-ES" altLang="es-ES" sz="2800" dirty="0" smtClean="0"/>
              <a:t>, 2013), (Forbes, 2012)</a:t>
            </a:r>
          </a:p>
          <a:p>
            <a:r>
              <a:rPr lang="es-ES" altLang="es-ES" sz="2800" dirty="0" smtClean="0"/>
              <a:t>“No tienen pedagogía” (Zapata, 2011) y falta de  personalización (Zapata, 2013)</a:t>
            </a:r>
          </a:p>
          <a:p>
            <a:r>
              <a:rPr lang="es-ES" altLang="es-ES" sz="2800" dirty="0" smtClean="0"/>
              <a:t>Calidad de la formación (</a:t>
            </a:r>
            <a:r>
              <a:rPr lang="es-ES" altLang="es-ES" sz="2800" dirty="0" err="1" smtClean="0"/>
              <a:t>Conole</a:t>
            </a:r>
            <a:r>
              <a:rPr lang="es-ES" altLang="es-ES" sz="2800" dirty="0" smtClean="0"/>
              <a:t>, 2013) y eficacia pedagógica (</a:t>
            </a:r>
            <a:r>
              <a:rPr lang="es-ES" altLang="es-ES" sz="2800" dirty="0" err="1" smtClean="0"/>
              <a:t>Sonwalkar</a:t>
            </a:r>
            <a:r>
              <a:rPr lang="es-ES" altLang="es-ES" sz="2800" dirty="0" smtClean="0"/>
              <a:t>, 2013)</a:t>
            </a:r>
          </a:p>
          <a:p>
            <a:r>
              <a:rPr lang="es-ES" altLang="es-ES" sz="2800" dirty="0" smtClean="0"/>
              <a:t>Sostenibilidad </a:t>
            </a:r>
            <a:r>
              <a:rPr lang="es-ES" altLang="es-ES" sz="2800" dirty="0" smtClean="0"/>
              <a:t>y Modelo de Negocio (Yuan </a:t>
            </a:r>
            <a:r>
              <a:rPr lang="es-ES" altLang="es-ES" sz="2800" dirty="0" smtClean="0"/>
              <a:t>&amp; Powell, 2013)</a:t>
            </a:r>
          </a:p>
          <a:p>
            <a:r>
              <a:rPr lang="es-ES" altLang="es-ES" sz="2800" dirty="0" smtClean="0"/>
              <a:t>Evaluación (</a:t>
            </a:r>
            <a:r>
              <a:rPr lang="es-ES" altLang="es-ES" sz="2800" dirty="0" err="1" smtClean="0"/>
              <a:t>Renz</a:t>
            </a:r>
            <a:r>
              <a:rPr lang="es-ES" altLang="es-ES" sz="2800" dirty="0" smtClean="0"/>
              <a:t> et al, 2014)</a:t>
            </a:r>
          </a:p>
          <a:p>
            <a:r>
              <a:rPr lang="es-ES" altLang="es-ES" sz="2800" dirty="0" smtClean="0"/>
              <a:t>Extremada rigidez (Cabero et al, 2014)</a:t>
            </a:r>
          </a:p>
          <a:p>
            <a:pPr>
              <a:buFont typeface="Arial" charset="0"/>
              <a:buNone/>
            </a:pPr>
            <a:endParaRPr lang="es-ES" altLang="es-E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Preguntas motivadoras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dirty="0" smtClean="0"/>
              <a:t>¿Con qué metodología se diseñan los MOOC?</a:t>
            </a:r>
          </a:p>
          <a:p>
            <a:r>
              <a:rPr lang="es-ES" altLang="es-ES" dirty="0" smtClean="0"/>
              <a:t>¿Qué se entiende por calidad en un MOOC?</a:t>
            </a:r>
          </a:p>
          <a:p>
            <a:r>
              <a:rPr lang="es-ES" altLang="es-ES" dirty="0" smtClean="0"/>
              <a:t>¿</a:t>
            </a:r>
            <a:r>
              <a:rPr lang="es-ES" altLang="es-ES" dirty="0" smtClean="0"/>
              <a:t>Qué se puede flexibilizar en el desarrollo en un MOOC?</a:t>
            </a:r>
          </a:p>
          <a:p>
            <a:r>
              <a:rPr lang="es-ES" altLang="es-ES" dirty="0" smtClean="0"/>
              <a:t>¿Qué impacto tiene contemplar el estilo de aprendizaje en la creación y desarrollo de MOOC?</a:t>
            </a:r>
          </a:p>
          <a:p>
            <a:endParaRPr lang="es-ES" altLang="es-ES" dirty="0" smtClean="0"/>
          </a:p>
          <a:p>
            <a:endParaRPr lang="es-ES" altLang="es-E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1776</Words>
  <Application>Microsoft Office PowerPoint</Application>
  <PresentationFormat>Presentación en pantalla (4:3)</PresentationFormat>
  <Paragraphs>297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Doctorado en Ingeniería Telemática Seminario II de Investigación</vt:lpstr>
      <vt:lpstr>Agenda</vt:lpstr>
      <vt:lpstr>Cronología de los MOOC</vt:lpstr>
      <vt:lpstr>Diapositiva 4</vt:lpstr>
      <vt:lpstr>¿qué son los MOOC?</vt:lpstr>
      <vt:lpstr>Diapositiva 6</vt:lpstr>
      <vt:lpstr>Algunas características</vt:lpstr>
      <vt:lpstr>Problemas y retos de los MOOC</vt:lpstr>
      <vt:lpstr>Preguntas motivadoras</vt:lpstr>
      <vt:lpstr>Chang, R., Hung, R. &amp; Lin, Ch. (2015) </vt:lpstr>
      <vt:lpstr>MOOC: Metodología se diseño</vt:lpstr>
      <vt:lpstr>Diapositiva 12</vt:lpstr>
      <vt:lpstr>Desarrollo de un MOOC típico</vt:lpstr>
      <vt:lpstr>Brecha encontrada</vt:lpstr>
      <vt:lpstr>Panorama de la revisión bibliográfica</vt:lpstr>
      <vt:lpstr>Estilos (preferencias) de aprendizaje</vt:lpstr>
      <vt:lpstr>Diapositiva 17</vt:lpstr>
      <vt:lpstr>aMOOC = adaptive MOOC</vt:lpstr>
      <vt:lpstr>Diapositiva 19</vt:lpstr>
      <vt:lpstr>Brechas</vt:lpstr>
      <vt:lpstr>Diapositiva 21</vt:lpstr>
      <vt:lpstr>Fasihuddin, H., Skkiner, G., &amp; Athauda, R. (2014)</vt:lpstr>
      <vt:lpstr>Brecha</vt:lpstr>
      <vt:lpstr>Grünewald, F., Meinel, C., Totschnig, M. and Willems, C. (2013)</vt:lpstr>
      <vt:lpstr>Diapositiva 25</vt:lpstr>
      <vt:lpstr>Brecha</vt:lpstr>
      <vt:lpstr>Problema de investigación</vt:lpstr>
      <vt:lpstr>Hipótesis de trabajo</vt:lpstr>
      <vt:lpstr>¿Calidad en un MOOC?</vt:lpstr>
      <vt:lpstr>Medidas de calidad</vt:lpstr>
      <vt:lpstr>Hernández, R. et al (2015)</vt:lpstr>
      <vt:lpstr>Priyogi, B. , Nan, B., Paramartha, A.&amp; Rubhasy, A. (2014)</vt:lpstr>
      <vt:lpstr>Objetivo general</vt:lpstr>
      <vt:lpstr>Objetivos específicos</vt:lpstr>
      <vt:lpstr>Aportes de la propuesta</vt:lpstr>
      <vt:lpstr>Estrategias de desarrollo</vt:lpstr>
      <vt:lpstr>Universidad Galileo</vt:lpstr>
      <vt:lpstr>Dataset de entrenamiento y evaluación</vt:lpstr>
      <vt:lpstr>Aprendizaje supervisado</vt:lpstr>
      <vt:lpstr>MOOC flexible</vt:lpstr>
      <vt:lpstr>Diapositiva 41</vt:lpstr>
      <vt:lpstr>Diapositiva 42</vt:lpstr>
      <vt:lpstr>Diapositiva 43</vt:lpstr>
      <vt:lpstr>¡Muchas gracias!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</cp:lastModifiedBy>
  <cp:revision>386</cp:revision>
  <dcterms:created xsi:type="dcterms:W3CDTF">2009-11-04T17:09:49Z</dcterms:created>
  <dcterms:modified xsi:type="dcterms:W3CDTF">2015-05-15T14:51:50Z</dcterms:modified>
</cp:coreProperties>
</file>